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39" r:id="rId3"/>
    <p:sldId id="497" r:id="rId4"/>
    <p:sldId id="452" r:id="rId5"/>
    <p:sldId id="460" r:id="rId6"/>
    <p:sldId id="453" r:id="rId7"/>
    <p:sldId id="459" r:id="rId8"/>
    <p:sldId id="454" r:id="rId9"/>
    <p:sldId id="465" r:id="rId10"/>
    <p:sldId id="466" r:id="rId11"/>
    <p:sldId id="467" r:id="rId12"/>
    <p:sldId id="468" r:id="rId13"/>
    <p:sldId id="496" r:id="rId14"/>
    <p:sldId id="455" r:id="rId15"/>
    <p:sldId id="491" r:id="rId16"/>
    <p:sldId id="492" r:id="rId17"/>
    <p:sldId id="458" r:id="rId18"/>
    <p:sldId id="456" r:id="rId19"/>
    <p:sldId id="461" r:id="rId20"/>
    <p:sldId id="462" r:id="rId21"/>
    <p:sldId id="494" r:id="rId22"/>
    <p:sldId id="451" r:id="rId23"/>
    <p:sldId id="450" r:id="rId24"/>
    <p:sldId id="449" r:id="rId25"/>
    <p:sldId id="470" r:id="rId26"/>
    <p:sldId id="448" r:id="rId27"/>
    <p:sldId id="447" r:id="rId28"/>
    <p:sldId id="445" r:id="rId29"/>
    <p:sldId id="442" r:id="rId30"/>
    <p:sldId id="441" r:id="rId31"/>
    <p:sldId id="438" r:id="rId32"/>
    <p:sldId id="437" r:id="rId33"/>
    <p:sldId id="46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AFAFA"/>
    <a:srgbClr val="212529"/>
    <a:srgbClr val="DFDFDF"/>
    <a:srgbClr val="007BFF"/>
    <a:srgbClr val="B8DBFF"/>
    <a:srgbClr val="333340"/>
    <a:srgbClr val="EBF5FF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4" autoAdjust="0"/>
    <p:restoredTop sz="95770" autoAdjust="0"/>
  </p:normalViewPr>
  <p:slideViewPr>
    <p:cSldViewPr snapToGrid="0">
      <p:cViewPr varScale="1">
        <p:scale>
          <a:sx n="105" d="100"/>
          <a:sy n="105" d="100"/>
        </p:scale>
        <p:origin x="144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2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E6558-D286-4052-9AB1-0F21A908045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91340-D565-4C3A-AB02-7D881921C4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 hasCustomPrompt="true"/>
          </p:nvPr>
        </p:nvSpPr>
        <p:spPr>
          <a:xfrm>
            <a:off x="609600" y="685801"/>
            <a:ext cx="7277100" cy="685800"/>
          </a:xfrm>
        </p:spPr>
        <p:txBody>
          <a:bodyPr anchor="b">
            <a:normAutofit/>
          </a:bodyPr>
          <a:lstStyle>
            <a:lvl1pPr algn="l">
              <a:defRPr sz="3400"/>
            </a:lvl1pPr>
          </a:lstStyle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 hasCustomPrompt="true"/>
          </p:nvPr>
        </p:nvSpPr>
        <p:spPr>
          <a:xfrm>
            <a:off x="609600" y="1371601"/>
            <a:ext cx="10972799" cy="6477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Subtext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  <p:sp>
        <p:nvSpPr>
          <p:cNvPr id="7" name="Subtitle 2"/>
          <p:cNvSpPr>
            <a:spLocks noGrp="true"/>
          </p:cNvSpPr>
          <p:nvPr>
            <p:ph type="subTitle" idx="13"/>
          </p:nvPr>
        </p:nvSpPr>
        <p:spPr>
          <a:xfrm>
            <a:off x="609600" y="1371601"/>
            <a:ext cx="10972799" cy="6477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09601" y="2514600"/>
            <a:ext cx="3619500" cy="365759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305300" y="2514600"/>
            <a:ext cx="3581400" cy="3657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  <p:sp>
        <p:nvSpPr>
          <p:cNvPr id="8" name="Content Placeholder 3"/>
          <p:cNvSpPr>
            <a:spLocks noGrp="true"/>
          </p:cNvSpPr>
          <p:nvPr>
            <p:ph sz="half" idx="13"/>
          </p:nvPr>
        </p:nvSpPr>
        <p:spPr>
          <a:xfrm>
            <a:off x="8001000" y="2514600"/>
            <a:ext cx="3581400" cy="3657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Subtitle 2"/>
          <p:cNvSpPr>
            <a:spLocks noGrp="true"/>
          </p:cNvSpPr>
          <p:nvPr>
            <p:ph type="subTitle" idx="14" hasCustomPrompt="true"/>
          </p:nvPr>
        </p:nvSpPr>
        <p:spPr>
          <a:xfrm>
            <a:off x="609600" y="1371601"/>
            <a:ext cx="10972799" cy="6477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685800"/>
            <a:ext cx="10972799" cy="6858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609602" y="2095501"/>
            <a:ext cx="3619500" cy="40957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09601" y="2514600"/>
            <a:ext cx="3619499" cy="3657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4305300" y="2095501"/>
            <a:ext cx="3581400" cy="40957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00" b="0" smtClean="0"/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4305300" y="2505075"/>
            <a:ext cx="3581400" cy="366712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  <p:sp>
        <p:nvSpPr>
          <p:cNvPr id="10" name="Text Placeholder 4"/>
          <p:cNvSpPr>
            <a:spLocks noGrp="true"/>
          </p:cNvSpPr>
          <p:nvPr>
            <p:ph type="body" sz="quarter" idx="13"/>
          </p:nvPr>
        </p:nvSpPr>
        <p:spPr>
          <a:xfrm>
            <a:off x="7962900" y="2105027"/>
            <a:ext cx="3581400" cy="40957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00" b="0" smtClean="0"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5"/>
          <p:cNvSpPr>
            <a:spLocks noGrp="true"/>
          </p:cNvSpPr>
          <p:nvPr>
            <p:ph sz="quarter" idx="14"/>
          </p:nvPr>
        </p:nvSpPr>
        <p:spPr>
          <a:xfrm>
            <a:off x="7962900" y="2514601"/>
            <a:ext cx="3581400" cy="366712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ubtitle 2"/>
          <p:cNvSpPr>
            <a:spLocks noGrp="true"/>
          </p:cNvSpPr>
          <p:nvPr>
            <p:ph type="subTitle" idx="15"/>
          </p:nvPr>
        </p:nvSpPr>
        <p:spPr>
          <a:xfrm>
            <a:off x="609600" y="1371601"/>
            <a:ext cx="10972799" cy="6477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  <p:sp>
        <p:nvSpPr>
          <p:cNvPr id="7" name="Subtitle 2"/>
          <p:cNvSpPr>
            <a:spLocks noGrp="true"/>
          </p:cNvSpPr>
          <p:nvPr>
            <p:ph type="subTitle" idx="13" hasCustomPrompt="true"/>
          </p:nvPr>
        </p:nvSpPr>
        <p:spPr>
          <a:xfrm>
            <a:off x="609600" y="1371601"/>
            <a:ext cx="10972799" cy="6477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1" y="2095501"/>
            <a:ext cx="7277100" cy="1981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  <p:sp>
        <p:nvSpPr>
          <p:cNvPr id="8" name="Subtitle 2"/>
          <p:cNvSpPr txBox="true"/>
          <p:nvPr userDrawn="true"/>
        </p:nvSpPr>
        <p:spPr>
          <a:xfrm>
            <a:off x="609599" y="4152901"/>
            <a:ext cx="10972799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/>
          <p:cNvSpPr>
            <a:spLocks noGrp="true"/>
          </p:cNvSpPr>
          <p:nvPr>
            <p:ph type="subTitle" idx="14"/>
          </p:nvPr>
        </p:nvSpPr>
        <p:spPr>
          <a:xfrm>
            <a:off x="609600" y="4152901"/>
            <a:ext cx="10972799" cy="6477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09600" y="2514600"/>
            <a:ext cx="3619500" cy="3662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305300" y="2514600"/>
            <a:ext cx="3581400" cy="3662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  <p:sp>
        <p:nvSpPr>
          <p:cNvPr id="8" name="Content Placeholder 3"/>
          <p:cNvSpPr>
            <a:spLocks noGrp="true"/>
          </p:cNvSpPr>
          <p:nvPr>
            <p:ph sz="half" idx="13"/>
          </p:nvPr>
        </p:nvSpPr>
        <p:spPr>
          <a:xfrm>
            <a:off x="7962900" y="2509838"/>
            <a:ext cx="3581400" cy="3662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Subtitle 2"/>
          <p:cNvSpPr>
            <a:spLocks noGrp="true"/>
          </p:cNvSpPr>
          <p:nvPr>
            <p:ph type="subTitle" idx="14"/>
          </p:nvPr>
        </p:nvSpPr>
        <p:spPr>
          <a:xfrm>
            <a:off x="609600" y="1371601"/>
            <a:ext cx="10972799" cy="6477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685800"/>
            <a:ext cx="7277100" cy="6858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609601" y="2095499"/>
            <a:ext cx="3619499" cy="409575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09601" y="2514599"/>
            <a:ext cx="3619499" cy="36750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4305301" y="2095499"/>
            <a:ext cx="3581400" cy="409575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4305301" y="2514599"/>
            <a:ext cx="3581399" cy="36750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  <p:sp>
        <p:nvSpPr>
          <p:cNvPr id="10" name="Text Placeholder 4"/>
          <p:cNvSpPr>
            <a:spLocks noGrp="true"/>
          </p:cNvSpPr>
          <p:nvPr>
            <p:ph type="body" sz="quarter" idx="13"/>
          </p:nvPr>
        </p:nvSpPr>
        <p:spPr>
          <a:xfrm>
            <a:off x="7962900" y="2095500"/>
            <a:ext cx="3581400" cy="409575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5"/>
          <p:cNvSpPr>
            <a:spLocks noGrp="true"/>
          </p:cNvSpPr>
          <p:nvPr>
            <p:ph sz="quarter" idx="14"/>
          </p:nvPr>
        </p:nvSpPr>
        <p:spPr>
          <a:xfrm>
            <a:off x="7962900" y="2514600"/>
            <a:ext cx="3581399" cy="36750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ubtitle 2"/>
          <p:cNvSpPr>
            <a:spLocks noGrp="true"/>
          </p:cNvSpPr>
          <p:nvPr>
            <p:ph type="subTitle" idx="15"/>
          </p:nvPr>
        </p:nvSpPr>
        <p:spPr>
          <a:xfrm>
            <a:off x="609600" y="1371601"/>
            <a:ext cx="10972799" cy="6477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685801"/>
            <a:ext cx="7277100" cy="685800"/>
          </a:xfrm>
        </p:spPr>
        <p:txBody>
          <a:bodyPr anchor="b"/>
          <a:lstStyle>
            <a:lvl1pPr>
              <a:defRPr sz="34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 hasCustomPrompt="true"/>
          </p:nvPr>
        </p:nvSpPr>
        <p:spPr>
          <a:xfrm>
            <a:off x="4305299" y="2514600"/>
            <a:ext cx="7277099" cy="36576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609601" y="2514600"/>
            <a:ext cx="3619500" cy="36575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  <p:sp>
        <p:nvSpPr>
          <p:cNvPr id="8" name="Subtitle 2"/>
          <p:cNvSpPr>
            <a:spLocks noGrp="true"/>
          </p:cNvSpPr>
          <p:nvPr>
            <p:ph type="subTitle" idx="13"/>
          </p:nvPr>
        </p:nvSpPr>
        <p:spPr>
          <a:xfrm>
            <a:off x="609600" y="1371601"/>
            <a:ext cx="10972799" cy="6477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685800"/>
            <a:ext cx="7277100" cy="685800"/>
          </a:xfrm>
        </p:spPr>
        <p:txBody>
          <a:bodyPr anchor="b"/>
          <a:lstStyle>
            <a:lvl1pPr>
              <a:defRPr sz="3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true" noChangeAspect="true"/>
          </p:cNvSpPr>
          <p:nvPr>
            <p:ph type="pic" idx="1"/>
          </p:nvPr>
        </p:nvSpPr>
        <p:spPr>
          <a:xfrm>
            <a:off x="4305300" y="2514600"/>
            <a:ext cx="7277100" cy="36576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609601" y="2514600"/>
            <a:ext cx="3619500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2F8821FB-361C-44A9-8DA5-916C90460184}" type="slidenum">
              <a:rPr lang="en-US" smtClean="0"/>
            </a:fld>
            <a:endParaRPr lang="en-US"/>
          </a:p>
        </p:txBody>
      </p:sp>
      <p:sp>
        <p:nvSpPr>
          <p:cNvPr id="8" name="Subtitle 2"/>
          <p:cNvSpPr>
            <a:spLocks noGrp="true"/>
          </p:cNvSpPr>
          <p:nvPr>
            <p:ph type="subTitle" idx="13"/>
          </p:nvPr>
        </p:nvSpPr>
        <p:spPr>
          <a:xfrm>
            <a:off x="609600" y="1371601"/>
            <a:ext cx="10972799" cy="6477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true"/>
          </p:cNvSpPr>
          <p:nvPr>
            <p:ph type="body" idx="14"/>
          </p:nvPr>
        </p:nvSpPr>
        <p:spPr>
          <a:xfrm>
            <a:off x="609601" y="2095499"/>
            <a:ext cx="3619499" cy="409575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0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4305300" y="2095499"/>
            <a:ext cx="7277099" cy="409575"/>
          </a:xfrm>
        </p:spPr>
        <p:txBody>
          <a:bodyPr anchor="b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609600" y="685800"/>
            <a:ext cx="72771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609600" y="2095499"/>
            <a:ext cx="10972800" cy="4081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fld id="{FB0F8823-C3B7-41E1-BF08-8C1DC4BDEB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fld id="{2F8821FB-361C-44A9-8DA5-916C9046018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80604020202020204" pitchFamily="34" charset="0"/>
        <a:buNone/>
        <a:defRPr sz="16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80604020202020204" pitchFamily="34" charset="0"/>
        <a:buNone/>
        <a:defRPr sz="16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80604020202020204" pitchFamily="34" charset="0"/>
        <a:buNone/>
        <a:defRPr sz="16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80604020202020204" pitchFamily="34" charset="0"/>
        <a:buNone/>
        <a:defRPr sz="16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80604020202020204" pitchFamily="34" charset="0"/>
        <a:buNone/>
        <a:defRPr sz="16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20.png"/><Relationship Id="rId2" Type="http://schemas.openxmlformats.org/officeDocument/2006/relationships/image" Target="../media/image1.sv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sv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sv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.sv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sv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sv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sv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sv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5.png"/><Relationship Id="rId2" Type="http://schemas.openxmlformats.org/officeDocument/2006/relationships/image" Target="../media/image11.sv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41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12.sv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>
          <a:xfrm>
            <a:off x="609600" y="2095500"/>
            <a:ext cx="10734675" cy="1981200"/>
          </a:xfrm>
        </p:spPr>
        <p:txBody>
          <a:bodyPr/>
          <a:p>
            <a:r>
              <a:rPr lang="en-US" altLang="en-US" sz="6400">
                <a:sym typeface="+mn-ea"/>
              </a:rPr>
              <a:t>Project Shema</a:t>
            </a:r>
            <a:endParaRPr lang="en-US" altLang="en-US" sz="6400">
              <a:sym typeface="+mn-ea"/>
            </a:endParaRPr>
          </a:p>
        </p:txBody>
      </p:sp>
      <p:sp>
        <p:nvSpPr>
          <p:cNvPr id="61" name="Subtitle 60"/>
          <p:cNvSpPr>
            <a:spLocks noGrp="true"/>
          </p:cNvSpPr>
          <p:nvPr>
            <p:ph type="subTitle" idx="14"/>
          </p:nvPr>
        </p:nvSpPr>
        <p:spPr>
          <a:xfrm>
            <a:off x="609600" y="4152900"/>
            <a:ext cx="10972800" cy="781050"/>
          </a:xfrm>
        </p:spPr>
        <p:txBody>
          <a:bodyPr>
            <a:normAutofit lnSpcReduction="20000"/>
          </a:bodyPr>
          <a:p>
            <a:r>
              <a:rPr lang="en-US" altLang="en-US"/>
              <a:t>Shema: [command] “Hear”</a:t>
            </a:r>
            <a:endParaRPr lang="en-US" altLang="en-US"/>
          </a:p>
          <a:p>
            <a:r>
              <a:rPr lang="en-US" altLang="en-US"/>
              <a:t>To </a:t>
            </a:r>
            <a:r>
              <a:rPr lang="en-US" altLang="en-US" i="1"/>
              <a:t>actively </a:t>
            </a:r>
            <a:r>
              <a:rPr lang="en-US" altLang="en-US"/>
              <a:t>listen, understand, internernalize, and </a:t>
            </a:r>
            <a:r>
              <a:rPr lang="en-US" altLang="en-US" i="1"/>
              <a:t>really </a:t>
            </a:r>
            <a:r>
              <a:rPr lang="en-US" altLang="en-US"/>
              <a:t>comprehend.</a:t>
            </a:r>
            <a:endParaRPr lang="en-US" altLang="en-US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85150" y="344805"/>
            <a:ext cx="2322195" cy="2322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Screenshot from 2020-11-13 01-00-3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43810" y="1698625"/>
            <a:ext cx="6605270" cy="4182110"/>
          </a:xfrm>
          <a:prstGeom prst="rect">
            <a:avLst/>
          </a:prstGeom>
        </p:spPr>
      </p:pic>
      <p:pic>
        <p:nvPicPr>
          <p:cNvPr id="5" name="Picture 4" descr="Figure 2020-11-12 052110 (1)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" y="3742055"/>
            <a:ext cx="1738630" cy="1687830"/>
          </a:xfrm>
          <a:prstGeom prst="rect">
            <a:avLst/>
          </a:prstGeom>
        </p:spPr>
      </p:pic>
      <p:pic>
        <p:nvPicPr>
          <p:cNvPr id="4" name="Picture 3" descr="Screenshot from 2020-11-13 00-44-0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1698625"/>
            <a:ext cx="1771650" cy="1610360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1155700" y="2284730"/>
            <a:ext cx="293370" cy="302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4660" y="3750310"/>
            <a:ext cx="1727200" cy="1679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true">
            <a:off x="450850" y="2604770"/>
            <a:ext cx="698500" cy="1172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42720" y="2588260"/>
            <a:ext cx="728980" cy="11639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092835" y="4385310"/>
            <a:ext cx="537210" cy="340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33015" y="1698625"/>
            <a:ext cx="6613525" cy="4182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true">
            <a:off x="1630680" y="1691005"/>
            <a:ext cx="904875" cy="27063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28775" y="4728845"/>
            <a:ext cx="915035" cy="811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true"/>
          <p:nvPr/>
        </p:nvSpPr>
        <p:spPr>
          <a:xfrm>
            <a:off x="10135870" y="1634490"/>
            <a:ext cx="14681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</a:t>
            </a:r>
            <a:endParaRPr lang="en-US" altLang="en-US"/>
          </a:p>
          <a:p>
            <a:r>
              <a:rPr lang="en-US" altLang="en-US"/>
              <a:t>she</a:t>
            </a:r>
            <a:endParaRPr lang="en-US" altLang="en-US"/>
          </a:p>
          <a:p>
            <a:r>
              <a:rPr lang="en-US" altLang="en-US"/>
              <a:t>son</a:t>
            </a:r>
            <a:endParaRPr lang="en-US" altLang="en-US"/>
          </a:p>
          <a:p>
            <a:r>
              <a:rPr lang="en-US" altLang="en-US"/>
              <a:t>set</a:t>
            </a:r>
            <a:endParaRPr lang="en-US" altLang="en-US"/>
          </a:p>
          <a:p>
            <a:r>
              <a:rPr lang="en-US" altLang="en-US"/>
              <a:t>what </a:t>
            </a:r>
            <a:endParaRPr lang="en-US" altLang="en-US"/>
          </a:p>
          <a:p>
            <a:r>
              <a:rPr lang="en-US" altLang="en-US"/>
              <a:t>was</a:t>
            </a:r>
            <a:endParaRPr lang="en-US" altLang="en-US"/>
          </a:p>
          <a:p>
            <a:r>
              <a:rPr lang="en-US" altLang="en-US"/>
              <a:t>if</a:t>
            </a:r>
            <a:endParaRPr lang="en-US" altLang="en-US"/>
          </a:p>
          <a:p>
            <a:r>
              <a:rPr lang="en-US" altLang="en-US"/>
              <a:t>fly</a:t>
            </a:r>
            <a:endParaRPr lang="en-US" altLang="en-US"/>
          </a:p>
          <a:p>
            <a:r>
              <a:rPr lang="en-US" altLang="en-US"/>
              <a:t>an</a:t>
            </a:r>
            <a:endParaRPr lang="en-US" altLang="en-US"/>
          </a:p>
          <a:p>
            <a:r>
              <a:rPr lang="en-US" altLang="en-US"/>
              <a:t>has</a:t>
            </a:r>
            <a:endParaRPr lang="en-US" altLang="en-US"/>
          </a:p>
          <a:p>
            <a:r>
              <a:rPr lang="en-US" altLang="en-US"/>
              <a:t>like</a:t>
            </a:r>
            <a:endParaRPr lang="en-US" altLang="en-US"/>
          </a:p>
          <a:p>
            <a:r>
              <a:rPr lang="en-US" altLang="en-US"/>
              <a:t>by</a:t>
            </a:r>
            <a:endParaRPr lang="en-US" altLang="en-US"/>
          </a:p>
          <a:p>
            <a:r>
              <a:rPr lang="en-US" altLang="en-US"/>
              <a:t>on</a:t>
            </a:r>
            <a:endParaRPr lang="en-US" altLang="en-US"/>
          </a:p>
          <a:p>
            <a:r>
              <a:rPr lang="en-US" altLang="en-US"/>
              <a:t>fly</a:t>
            </a:r>
            <a:endParaRPr lang="en-US" altLang="en-US"/>
          </a:p>
          <a:p>
            <a:r>
              <a:rPr lang="en-US" altLang="en-US"/>
              <a:t>his </a:t>
            </a:r>
            <a:endParaRPr lang="en-US" altLang="en-US"/>
          </a:p>
          <a:p>
            <a:r>
              <a:rPr lang="en-US" altLang="en-US"/>
              <a:t>am </a:t>
            </a: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56510" y="2341245"/>
            <a:ext cx="4999355" cy="3716655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5045075" y="3606800"/>
            <a:ext cx="556260" cy="527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44315" y="3935095"/>
            <a:ext cx="46482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67885" y="3966210"/>
            <a:ext cx="353695" cy="293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8140" y="4379595"/>
            <a:ext cx="62992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55570" y="6122670"/>
            <a:ext cx="2294890" cy="530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 anchorCtr="false"/>
          <a:p>
            <a:pPr algn="l"/>
            <a:r>
              <a:rPr lang="en-US" altLang="en-US" sz="1000" dirty="0">
                <a:solidFill>
                  <a:srgbClr val="FF0000"/>
                </a:solidFill>
              </a:rPr>
              <a:t>Modern-ish english; </a:t>
            </a:r>
            <a:endParaRPr lang="en-US" altLang="en-US" sz="1000" dirty="0">
              <a:solidFill>
                <a:srgbClr val="FF0000"/>
              </a:solidFill>
            </a:endParaRPr>
          </a:p>
          <a:p>
            <a:pPr algn="l"/>
            <a:r>
              <a:rPr lang="en-US" altLang="en-US" sz="1000" dirty="0">
                <a:solidFill>
                  <a:srgbClr val="FF0000"/>
                </a:solidFill>
              </a:rPr>
              <a:t>contains much transliterations</a:t>
            </a:r>
            <a:endParaRPr lang="en-US" altLang="en-US" sz="1000" dirty="0">
              <a:solidFill>
                <a:srgbClr val="FF0000"/>
              </a:solidFill>
            </a:endParaRPr>
          </a:p>
          <a:p>
            <a:pPr algn="l"/>
            <a:r>
              <a:rPr lang="en-US" altLang="en-US" sz="1000" dirty="0">
                <a:solidFill>
                  <a:srgbClr val="FF0000"/>
                </a:solidFill>
              </a:rPr>
              <a:t>Most popular translations</a:t>
            </a:r>
            <a:endParaRPr lang="en-US" altLang="en-US" sz="1000" dirty="0">
              <a:solidFill>
                <a:srgbClr val="FF0000"/>
              </a:solidFill>
            </a:endParaRPr>
          </a:p>
        </p:txBody>
      </p:sp>
      <p:cxnSp>
        <p:nvCxnSpPr>
          <p:cNvPr id="165" name="Straight Connector 164"/>
          <p:cNvCxnSpPr>
            <a:stCxn id="16" idx="2"/>
            <a:endCxn id="164" idx="0"/>
          </p:cNvCxnSpPr>
          <p:nvPr/>
        </p:nvCxnSpPr>
        <p:spPr>
          <a:xfrm flipH="true">
            <a:off x="3803015" y="4773295"/>
            <a:ext cx="680085" cy="1349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53350" y="3164205"/>
            <a:ext cx="2294890" cy="530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 anchorCtr="false"/>
          <a:p>
            <a:pPr algn="l"/>
            <a:r>
              <a:rPr lang="en-US" altLang="en-US" sz="1000" dirty="0">
                <a:solidFill>
                  <a:srgbClr val="FF0000"/>
                </a:solidFill>
              </a:rPr>
              <a:t>Less modern English,</a:t>
            </a:r>
            <a:endParaRPr lang="en-US" altLang="en-US" sz="1000" dirty="0">
              <a:solidFill>
                <a:srgbClr val="FF0000"/>
              </a:solidFill>
            </a:endParaRPr>
          </a:p>
          <a:p>
            <a:pPr algn="l"/>
            <a:r>
              <a:rPr lang="en-US" altLang="en-US" sz="1000" dirty="0">
                <a:solidFill>
                  <a:srgbClr val="FF0000"/>
                </a:solidFill>
              </a:rPr>
              <a:t>much transliterations</a:t>
            </a:r>
            <a:endParaRPr lang="en-US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/>
          <p:cNvCxnSpPr>
            <a:stCxn id="163" idx="3"/>
            <a:endCxn id="17" idx="1"/>
          </p:cNvCxnSpPr>
          <p:nvPr/>
        </p:nvCxnSpPr>
        <p:spPr>
          <a:xfrm flipV="true">
            <a:off x="5601335" y="3429635"/>
            <a:ext cx="2152015" cy="441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10330" y="1865630"/>
            <a:ext cx="1304925" cy="27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 anchorCtr="false"/>
          <a:p>
            <a:pPr algn="l"/>
            <a:r>
              <a:rPr lang="en-US" altLang="en-US" sz="1000" dirty="0">
                <a:solidFill>
                  <a:srgbClr val="FF0000"/>
                </a:solidFill>
              </a:rPr>
              <a:t>Very Basic English</a:t>
            </a:r>
            <a:endParaRPr lang="en-US" altLang="en-US" sz="1000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/>
          <p:cNvCxnSpPr>
            <a:stCxn id="14" idx="0"/>
            <a:endCxn id="19" idx="2"/>
          </p:cNvCxnSpPr>
          <p:nvPr/>
        </p:nvCxnSpPr>
        <p:spPr>
          <a:xfrm flipH="true" flipV="true">
            <a:off x="4563110" y="2136140"/>
            <a:ext cx="281940" cy="1830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67665" y="3336925"/>
            <a:ext cx="1708785" cy="534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 anchorCtr="false"/>
          <a:p>
            <a:pPr algn="l"/>
            <a:r>
              <a:rPr lang="en-US" altLang="en-US" sz="1000" dirty="0">
                <a:solidFill>
                  <a:srgbClr val="FF0000"/>
                </a:solidFill>
              </a:rPr>
              <a:t>Most modern translation;</a:t>
            </a:r>
            <a:endParaRPr lang="en-US" altLang="en-US" sz="1000" dirty="0">
              <a:solidFill>
                <a:srgbClr val="FF0000"/>
              </a:solidFill>
            </a:endParaRPr>
          </a:p>
          <a:p>
            <a:pPr algn="l"/>
            <a:r>
              <a:rPr lang="en-US" altLang="en-US" sz="1000" dirty="0">
                <a:solidFill>
                  <a:srgbClr val="FF0000"/>
                </a:solidFill>
              </a:rPr>
              <a:t>most direct translation;</a:t>
            </a:r>
            <a:endParaRPr lang="en-US" altLang="en-US" sz="1000" dirty="0">
              <a:solidFill>
                <a:srgbClr val="FF0000"/>
              </a:solidFill>
            </a:endParaRPr>
          </a:p>
          <a:p>
            <a:pPr algn="l"/>
            <a:r>
              <a:rPr lang="en-US" altLang="en-US" sz="1000" dirty="0">
                <a:solidFill>
                  <a:srgbClr val="FF0000"/>
                </a:solidFill>
              </a:rPr>
              <a:t>no transliteration </a:t>
            </a:r>
            <a:endParaRPr lang="en-US" altLang="en-US" sz="10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>
            <a:stCxn id="3" idx="1"/>
            <a:endCxn id="21" idx="3"/>
          </p:cNvCxnSpPr>
          <p:nvPr/>
        </p:nvCxnSpPr>
        <p:spPr>
          <a:xfrm flipH="true" flipV="true">
            <a:off x="2076450" y="3604260"/>
            <a:ext cx="1967865" cy="52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>
          <a:xfrm>
            <a:off x="609600" y="2095500"/>
            <a:ext cx="10734675" cy="1981200"/>
          </a:xfrm>
        </p:spPr>
        <p:txBody>
          <a:bodyPr/>
          <a:p>
            <a:r>
              <a:rPr lang="en-US" altLang="en-US">
                <a:sym typeface="+mn-ea"/>
              </a:rPr>
              <a:t>Exploring Hebrew &amp; English</a:t>
            </a:r>
            <a:endParaRPr lang="en-US" altLang="en-US">
              <a:sym typeface="+mn-ea"/>
            </a:endParaRPr>
          </a:p>
        </p:txBody>
      </p:sp>
      <p:sp>
        <p:nvSpPr>
          <p:cNvPr id="61" name="Subtitle 60"/>
          <p:cNvSpPr>
            <a:spLocks noGrp="true"/>
          </p:cNvSpPr>
          <p:nvPr>
            <p:ph type="subTitle" idx="14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1276350"/>
            <a:ext cx="3960495" cy="916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5" y="1235075"/>
            <a:ext cx="1318895" cy="3153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2391410"/>
            <a:ext cx="1931035" cy="565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475" y="4545330"/>
            <a:ext cx="2192655" cy="52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985" y="2049145"/>
            <a:ext cx="2148840" cy="616585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8896985" y="2049145"/>
            <a:ext cx="2148840" cy="616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Figure 2020-11-12 125949 (1)"/>
          <p:cNvPicPr>
            <a:picLocks noChangeAspect="true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62675" y="843915"/>
            <a:ext cx="6000750" cy="4741545"/>
          </a:xfrm>
          <a:prstGeom prst="rect">
            <a:avLst/>
          </a:prstGeom>
        </p:spPr>
      </p:pic>
      <p:pic>
        <p:nvPicPr>
          <p:cNvPr id="7" name="Picture 6" descr="Figure 2020-11-12 125913 (1)"/>
          <p:cNvPicPr>
            <a:picLocks noChangeAspect="true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05" y="843915"/>
            <a:ext cx="6029960" cy="47644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1121410"/>
            <a:ext cx="3316605" cy="2541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55" y="1121410"/>
            <a:ext cx="1089025" cy="260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121410"/>
            <a:ext cx="1089660" cy="254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05" y="1121410"/>
            <a:ext cx="1072515" cy="4423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190" y="1121410"/>
            <a:ext cx="1270635" cy="142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705" y="5544820"/>
            <a:ext cx="1254125" cy="436880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9323705" y="5544820"/>
            <a:ext cx="1254125" cy="436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cxnSp>
        <p:nvCxnSpPr>
          <p:cNvPr id="12" name="Straight Connector 11"/>
          <p:cNvCxnSpPr>
            <a:stCxn id="4" idx="2"/>
            <a:endCxn id="163" idx="1"/>
          </p:cNvCxnSpPr>
          <p:nvPr/>
        </p:nvCxnSpPr>
        <p:spPr>
          <a:xfrm>
            <a:off x="4845685" y="3725545"/>
            <a:ext cx="4478020" cy="20377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6" idx="2"/>
            <a:endCxn id="163" idx="0"/>
          </p:cNvCxnSpPr>
          <p:nvPr/>
        </p:nvCxnSpPr>
        <p:spPr>
          <a:xfrm>
            <a:off x="9775825" y="2543810"/>
            <a:ext cx="175260" cy="30010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140190" y="1121410"/>
            <a:ext cx="1254125" cy="14217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cxnSp>
        <p:nvCxnSpPr>
          <p:cNvPr id="10" name="Straight Connector 9"/>
          <p:cNvCxnSpPr>
            <a:endCxn id="5" idx="3"/>
          </p:cNvCxnSpPr>
          <p:nvPr/>
        </p:nvCxnSpPr>
        <p:spPr>
          <a:xfrm flipH="true">
            <a:off x="8059420" y="1859915"/>
            <a:ext cx="1102360" cy="1473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1"/>
            <a:endCxn id="3" idx="3"/>
          </p:cNvCxnSpPr>
          <p:nvPr/>
        </p:nvCxnSpPr>
        <p:spPr>
          <a:xfrm flipH="true">
            <a:off x="6766560" y="1832610"/>
            <a:ext cx="2373630" cy="5600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4" idx="3"/>
          </p:cNvCxnSpPr>
          <p:nvPr/>
        </p:nvCxnSpPr>
        <p:spPr>
          <a:xfrm flipH="true">
            <a:off x="5389880" y="1832610"/>
            <a:ext cx="3750310" cy="59118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Figure 2020-11-12 150949 (1)"/>
          <p:cNvPicPr>
            <a:picLocks noChangeAspect="true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98955" y="151765"/>
            <a:ext cx="8074025" cy="63779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Model Building</a:t>
            </a:r>
            <a:endParaRPr lang="en-US" alt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4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First Model = BAD</a:t>
            </a:r>
            <a:endParaRPr lang="en-US" altLang="en-US">
              <a:sym typeface="+mn-ea"/>
            </a:endParaRPr>
          </a:p>
        </p:txBody>
      </p:sp>
      <p:pic>
        <p:nvPicPr>
          <p:cNvPr id="3" name="Picture 2" descr="model3train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985" y="1976120"/>
            <a:ext cx="6242685" cy="24618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Switched</a:t>
            </a:r>
            <a:endParaRPr lang="en-US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" y="1371600"/>
            <a:ext cx="5991225" cy="2428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860" y="4054475"/>
            <a:ext cx="6210300" cy="2533650"/>
          </a:xfrm>
          <a:prstGeom prst="rect">
            <a:avLst/>
          </a:prstGeom>
        </p:spPr>
      </p:pic>
      <p:sp>
        <p:nvSpPr>
          <p:cNvPr id="2" name="Curved Down Arrow 1"/>
          <p:cNvSpPr/>
          <p:nvPr/>
        </p:nvSpPr>
        <p:spPr>
          <a:xfrm rot="1740000">
            <a:off x="6533515" y="2335530"/>
            <a:ext cx="2002790" cy="103441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Exploring English Tanakh</a:t>
            </a:r>
            <a:endParaRPr lang="en-US" altLang="en-US"/>
          </a:p>
        </p:txBody>
      </p:sp>
      <p:sp>
        <p:nvSpPr>
          <p:cNvPr id="5" name="Subtitle 4"/>
          <p:cNvSpPr>
            <a:spLocks noGrp="true"/>
          </p:cNvSpPr>
          <p:nvPr>
            <p:ph type="subTitle" idx="14"/>
          </p:nvPr>
        </p:nvSpPr>
        <p:spPr/>
        <p:txBody>
          <a:bodyPr/>
          <a:p>
            <a:r>
              <a:rPr lang="en-US" altLang="en-US"/>
              <a:t>All English texts from Sefaria.org</a:t>
            </a: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/>
              <a:t>Translation Model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4"/>
          </p:nvPr>
        </p:nvSpPr>
        <p:spPr/>
        <p:txBody>
          <a:bodyPr/>
          <a:p>
            <a:r>
              <a:rPr lang="en-US" altLang="en-US"/>
              <a:t>Transformer Model</a:t>
            </a:r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Model Selection</a:t>
            </a:r>
            <a:endParaRPr lang="en-US" altLang="en-US"/>
          </a:p>
        </p:txBody>
      </p:sp>
      <p:pic>
        <p:nvPicPr>
          <p:cNvPr id="58" name="Picture 5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371600"/>
            <a:ext cx="3399155" cy="3432175"/>
          </a:xfrm>
          <a:prstGeom prst="rect">
            <a:avLst/>
          </a:prstGeom>
        </p:spPr>
      </p:pic>
      <p:pic>
        <p:nvPicPr>
          <p:cNvPr id="59" name="Picture 58" descr="Figure 2020-11-12 210347 (0)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2145" y="1181100"/>
            <a:ext cx="6332855" cy="53060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4459605"/>
            <a:ext cx="3305810" cy="208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Model Selection</a:t>
            </a:r>
            <a:endParaRPr lang="en-US" altLang="en-US"/>
          </a:p>
        </p:txBody>
      </p:sp>
      <p:pic>
        <p:nvPicPr>
          <p:cNvPr id="55" name="Picture 5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371600"/>
            <a:ext cx="3329305" cy="3719195"/>
          </a:xfrm>
          <a:prstGeom prst="rect">
            <a:avLst/>
          </a:prstGeom>
        </p:spPr>
      </p:pic>
      <p:pic>
        <p:nvPicPr>
          <p:cNvPr id="56" name="Picture 55" descr="Figure 2020-11-12 210347 (1)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455" y="1209040"/>
            <a:ext cx="6443345" cy="5271770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672465" y="3266440"/>
            <a:ext cx="1621155" cy="201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9600" y="4743450"/>
            <a:ext cx="3305810" cy="208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Model Selection</a:t>
            </a:r>
            <a:endParaRPr lang="en-US" altLang="en-US"/>
          </a:p>
        </p:txBody>
      </p:sp>
      <p:pic>
        <p:nvPicPr>
          <p:cNvPr id="52" name="Picture 5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381125"/>
            <a:ext cx="3031490" cy="3569970"/>
          </a:xfrm>
          <a:prstGeom prst="rect">
            <a:avLst/>
          </a:prstGeom>
        </p:spPr>
      </p:pic>
      <p:pic>
        <p:nvPicPr>
          <p:cNvPr id="53" name="Picture 52" descr="Figure 2020-11-12 210347 (2)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7565" y="1170940"/>
            <a:ext cx="5949315" cy="53301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3653790"/>
            <a:ext cx="1621155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3837305"/>
            <a:ext cx="1621155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4643120"/>
            <a:ext cx="2922270" cy="208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Model STILL bad &gt;=(</a:t>
            </a:r>
            <a:endParaRPr lang="en-US" altLang="en-US"/>
          </a:p>
        </p:txBody>
      </p:sp>
      <p:sp>
        <p:nvSpPr>
          <p:cNvPr id="4" name="Subtitle 3"/>
          <p:cNvSpPr>
            <a:spLocks noGrp="true"/>
          </p:cNvSpPr>
          <p:nvPr>
            <p:ph type="subTitle" idx="14"/>
          </p:nvPr>
        </p:nvSpPr>
        <p:spPr/>
        <p:txBody>
          <a:bodyPr/>
          <a:p>
            <a:r>
              <a:rPr lang="en-US" altLang="en-US"/>
              <a:t>Switched from “sub-word” tokenization, to normal word tokenization</a:t>
            </a:r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Model Selection</a:t>
            </a:r>
            <a:endParaRPr lang="en-US" altLang="en-US"/>
          </a:p>
        </p:txBody>
      </p:sp>
      <p:pic>
        <p:nvPicPr>
          <p:cNvPr id="50" name="Picture 4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371600"/>
            <a:ext cx="3594100" cy="2886075"/>
          </a:xfrm>
          <a:prstGeom prst="rect">
            <a:avLst/>
          </a:prstGeom>
        </p:spPr>
      </p:pic>
      <p:pic>
        <p:nvPicPr>
          <p:cNvPr id="51" name="Picture 50" descr="Figure 2020-11-12 210347 (3)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0" y="1148715"/>
            <a:ext cx="5356860" cy="53740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3858895"/>
            <a:ext cx="2971800" cy="208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Model Selection</a:t>
            </a:r>
            <a:endParaRPr lang="en-US" altLang="en-US"/>
          </a:p>
        </p:txBody>
      </p:sp>
      <p:pic>
        <p:nvPicPr>
          <p:cNvPr id="48" name="Picture 4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371600"/>
            <a:ext cx="3523615" cy="3027045"/>
          </a:xfrm>
          <a:prstGeom prst="rect">
            <a:avLst/>
          </a:prstGeom>
        </p:spPr>
      </p:pic>
      <p:pic>
        <p:nvPicPr>
          <p:cNvPr id="49" name="Picture 48" descr="Figure 2020-11-12 210347 (4)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1680" y="1019810"/>
            <a:ext cx="6389370" cy="56394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4042410"/>
            <a:ext cx="3305810" cy="208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2824480"/>
            <a:ext cx="1428115" cy="516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Model Selection</a:t>
            </a:r>
            <a:endParaRPr lang="en-US" altLang="en-US"/>
          </a:p>
        </p:txBody>
      </p:sp>
      <p:pic>
        <p:nvPicPr>
          <p:cNvPr id="44" name="Picture 4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371600"/>
            <a:ext cx="3541395" cy="3056255"/>
          </a:xfrm>
          <a:prstGeom prst="rect">
            <a:avLst/>
          </a:prstGeom>
        </p:spPr>
      </p:pic>
      <p:pic>
        <p:nvPicPr>
          <p:cNvPr id="45" name="Picture 44" descr="Figure 2020-11-12 210347 (6)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1395" y="1112520"/>
            <a:ext cx="6169660" cy="55562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2790825"/>
            <a:ext cx="1461770" cy="20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3983990"/>
            <a:ext cx="3197860" cy="300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Model Selection</a:t>
            </a:r>
            <a:endParaRPr lang="en-US" altLang="en-US"/>
          </a:p>
        </p:txBody>
      </p:sp>
      <p:pic>
        <p:nvPicPr>
          <p:cNvPr id="37" name="Picture 3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601470"/>
            <a:ext cx="3361055" cy="3111500"/>
          </a:xfrm>
          <a:prstGeom prst="rect">
            <a:avLst/>
          </a:prstGeom>
        </p:spPr>
      </p:pic>
      <p:pic>
        <p:nvPicPr>
          <p:cNvPr id="38" name="Picture 37" descr="Figure 2020-11-12 210347 (9)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995" y="1090930"/>
            <a:ext cx="6057265" cy="54552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3816985"/>
            <a:ext cx="1920875" cy="15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4293235"/>
            <a:ext cx="2847340" cy="249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3307715"/>
            <a:ext cx="1920875" cy="300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Model Selection</a:t>
            </a:r>
            <a:endParaRPr lang="en-US" altLang="en-US"/>
          </a:p>
        </p:txBody>
      </p:sp>
      <p:pic>
        <p:nvPicPr>
          <p:cNvPr id="35" name="Picture 34" descr="Figure 2020-11-12 210347 (10)"/>
          <p:cNvPicPr>
            <a:picLocks noChangeAspect="true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980305" y="1203325"/>
            <a:ext cx="5908040" cy="54578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70990"/>
            <a:ext cx="3145790" cy="31330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" y="2987040"/>
            <a:ext cx="1437640" cy="15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4330700"/>
            <a:ext cx="2672080" cy="241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Pipeline</a:t>
            </a:r>
            <a:endParaRPr lang="en-US" altLang="en-US">
              <a:sym typeface="+mn-ea"/>
            </a:endParaRPr>
          </a:p>
        </p:txBody>
      </p:sp>
      <p:sp>
        <p:nvSpPr>
          <p:cNvPr id="2" name="Text Box 1"/>
          <p:cNvSpPr txBox="true"/>
          <p:nvPr/>
        </p:nvSpPr>
        <p:spPr>
          <a:xfrm>
            <a:off x="390525" y="1797050"/>
            <a:ext cx="2186305" cy="6451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en-US"/>
              <a:t>English Version 1</a:t>
            </a:r>
            <a:endParaRPr lang="en-US" altLang="en-US"/>
          </a:p>
          <a:p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390525" y="2742565"/>
            <a:ext cx="2186305" cy="6451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en-US"/>
              <a:t>English Version 2</a:t>
            </a:r>
            <a:endParaRPr lang="en-US" altLang="en-US"/>
          </a:p>
          <a:p>
            <a:endParaRPr lang="en-US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390525" y="3655695"/>
            <a:ext cx="218630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en-US"/>
              <a:t>...</a:t>
            </a:r>
            <a:endParaRPr lang="en-US" altLang="en-US"/>
          </a:p>
          <a:p>
            <a:endParaRPr lang="en-US" altLang="en-US"/>
          </a:p>
        </p:txBody>
      </p:sp>
      <p:sp>
        <p:nvSpPr>
          <p:cNvPr id="5" name="Text Box 4"/>
          <p:cNvSpPr txBox="true"/>
          <p:nvPr/>
        </p:nvSpPr>
        <p:spPr>
          <a:xfrm>
            <a:off x="390525" y="4307840"/>
            <a:ext cx="2186305" cy="6451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en-US">
                <a:sym typeface="+mn-ea"/>
              </a:rPr>
              <a:t>English Version N</a:t>
            </a:r>
            <a:endParaRPr lang="en-US" altLang="en-US">
              <a:sym typeface="+mn-ea"/>
            </a:endParaRPr>
          </a:p>
          <a:p>
            <a:endParaRPr lang="en-US" altLang="en-US">
              <a:sym typeface="+mn-ea"/>
            </a:endParaRPr>
          </a:p>
        </p:txBody>
      </p:sp>
      <p:sp>
        <p:nvSpPr>
          <p:cNvPr id="6" name="Text Box 5"/>
          <p:cNvSpPr txBox="true"/>
          <p:nvPr/>
        </p:nvSpPr>
        <p:spPr>
          <a:xfrm>
            <a:off x="2828290" y="1797050"/>
            <a:ext cx="782955" cy="6451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en-US" altLang="en-US"/>
              <a:t>W2V</a:t>
            </a:r>
            <a:endParaRPr lang="en-US" altLang="en-US"/>
          </a:p>
          <a:p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2828290" y="2743200"/>
            <a:ext cx="782955" cy="6451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en-US" altLang="en-US"/>
              <a:t>W2V</a:t>
            </a:r>
            <a:endParaRPr lang="en-US" altLang="en-US"/>
          </a:p>
          <a:p>
            <a:endParaRPr lang="en-US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2828290" y="4300855"/>
            <a:ext cx="782955" cy="6451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en-US" altLang="en-US"/>
              <a:t>W2V</a:t>
            </a:r>
            <a:endParaRPr lang="en-US" altLang="en-US"/>
          </a:p>
          <a:p>
            <a:endParaRPr lang="en-US" altLang="en-US"/>
          </a:p>
        </p:txBody>
      </p:sp>
      <p:sp>
        <p:nvSpPr>
          <p:cNvPr id="10" name="Text Box 9"/>
          <p:cNvSpPr txBox="true"/>
          <p:nvPr/>
        </p:nvSpPr>
        <p:spPr>
          <a:xfrm>
            <a:off x="3856355" y="1797050"/>
            <a:ext cx="2503805" cy="64516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p>
            <a:r>
              <a:rPr lang="en-US" altLang="en-US"/>
              <a:t>English Version 1</a:t>
            </a:r>
            <a:endParaRPr lang="en-US" altLang="en-US"/>
          </a:p>
          <a:p>
            <a:r>
              <a:rPr lang="en-US" altLang="en-US"/>
              <a:t>Vector Embeddings</a:t>
            </a:r>
            <a:endParaRPr lang="en-US" altLang="en-US"/>
          </a:p>
        </p:txBody>
      </p:sp>
      <p:sp>
        <p:nvSpPr>
          <p:cNvPr id="11" name="Text Box 10"/>
          <p:cNvSpPr txBox="true"/>
          <p:nvPr/>
        </p:nvSpPr>
        <p:spPr>
          <a:xfrm>
            <a:off x="3856355" y="2742565"/>
            <a:ext cx="2503805" cy="64516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p>
            <a:r>
              <a:rPr lang="en-US" altLang="en-US"/>
              <a:t>English Version 2</a:t>
            </a:r>
            <a:endParaRPr lang="en-US" altLang="en-US"/>
          </a:p>
          <a:p>
            <a:r>
              <a:rPr lang="en-US" altLang="en-US">
                <a:sym typeface="+mn-ea"/>
              </a:rPr>
              <a:t>Vector Embeddings</a:t>
            </a:r>
            <a:endParaRPr lang="en-US" altLang="en-US"/>
          </a:p>
        </p:txBody>
      </p:sp>
      <p:sp>
        <p:nvSpPr>
          <p:cNvPr id="12" name="Text Box 11"/>
          <p:cNvSpPr txBox="true"/>
          <p:nvPr/>
        </p:nvSpPr>
        <p:spPr>
          <a:xfrm>
            <a:off x="3856355" y="3655695"/>
            <a:ext cx="250380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en-US"/>
              <a:t>...</a:t>
            </a:r>
            <a:endParaRPr lang="en-US" altLang="en-US"/>
          </a:p>
          <a:p>
            <a:endParaRPr lang="en-US" altLang="en-US"/>
          </a:p>
        </p:txBody>
      </p:sp>
      <p:sp>
        <p:nvSpPr>
          <p:cNvPr id="13" name="Text Box 12"/>
          <p:cNvSpPr txBox="true"/>
          <p:nvPr/>
        </p:nvSpPr>
        <p:spPr>
          <a:xfrm>
            <a:off x="3856355" y="4307840"/>
            <a:ext cx="2503805" cy="64516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p>
            <a:r>
              <a:rPr lang="en-US" altLang="en-US">
                <a:sym typeface="+mn-ea"/>
              </a:rPr>
              <a:t>English Version N</a:t>
            </a:r>
            <a:endParaRPr lang="en-US" altLang="en-US">
              <a:sym typeface="+mn-ea"/>
            </a:endParaRPr>
          </a:p>
          <a:p>
            <a:r>
              <a:rPr lang="en-US" altLang="en-US">
                <a:sym typeface="+mn-ea"/>
              </a:rPr>
              <a:t>Vector Embeddings</a:t>
            </a:r>
            <a:endParaRPr lang="en-US" altLang="en-US">
              <a:sym typeface="+mn-ea"/>
            </a:endParaRPr>
          </a:p>
        </p:txBody>
      </p:sp>
      <p:sp>
        <p:nvSpPr>
          <p:cNvPr id="14" name="Text Box 13"/>
          <p:cNvSpPr txBox="true"/>
          <p:nvPr/>
        </p:nvSpPr>
        <p:spPr>
          <a:xfrm>
            <a:off x="6653530" y="1797050"/>
            <a:ext cx="2414270" cy="313817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Concatenate all Vector Embeddings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17" name="Text Box 16"/>
          <p:cNvSpPr txBox="true"/>
          <p:nvPr/>
        </p:nvSpPr>
        <p:spPr>
          <a:xfrm>
            <a:off x="9295130" y="2743200"/>
            <a:ext cx="782955" cy="6451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en-US" altLang="en-US"/>
              <a:t>PCA</a:t>
            </a:r>
            <a:endParaRPr lang="en-US" altLang="en-US"/>
          </a:p>
          <a:p>
            <a:endParaRPr lang="en-US" altLang="en-US"/>
          </a:p>
        </p:txBody>
      </p:sp>
      <p:sp>
        <p:nvSpPr>
          <p:cNvPr id="18" name="Text Box 17"/>
          <p:cNvSpPr txBox="true"/>
          <p:nvPr/>
        </p:nvSpPr>
        <p:spPr>
          <a:xfrm>
            <a:off x="10315575" y="1797050"/>
            <a:ext cx="863600" cy="313817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in 2D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cxnSp>
        <p:nvCxnSpPr>
          <p:cNvPr id="19" name="Straight Arrow Connector 18"/>
          <p:cNvCxnSpPr>
            <a:stCxn id="2" idx="3"/>
            <a:endCxn id="6" idx="1"/>
          </p:cNvCxnSpPr>
          <p:nvPr/>
        </p:nvCxnSpPr>
        <p:spPr>
          <a:xfrm>
            <a:off x="2576830" y="2119630"/>
            <a:ext cx="251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576830" y="3065780"/>
            <a:ext cx="251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576830" y="4647565"/>
            <a:ext cx="251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620135" y="2119630"/>
            <a:ext cx="251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620135" y="3065780"/>
            <a:ext cx="251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20135" y="4647565"/>
            <a:ext cx="251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360160" y="2119630"/>
            <a:ext cx="277495" cy="965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60160" y="3065780"/>
            <a:ext cx="251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true">
            <a:off x="6360160" y="3093720"/>
            <a:ext cx="285750" cy="1553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059545" y="3065780"/>
            <a:ext cx="2514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true"/>
          <p:nvPr/>
        </p:nvSpPr>
        <p:spPr>
          <a:xfrm>
            <a:off x="716280" y="5563870"/>
            <a:ext cx="782955" cy="6451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en-US" altLang="en-US"/>
              <a:t>W2V</a:t>
            </a:r>
            <a:endParaRPr lang="en-US" altLang="en-US"/>
          </a:p>
          <a:p>
            <a:endParaRPr lang="en-US" altLang="en-US"/>
          </a:p>
        </p:txBody>
      </p:sp>
      <p:sp>
        <p:nvSpPr>
          <p:cNvPr id="15" name="Text Box 14"/>
          <p:cNvSpPr txBox="true"/>
          <p:nvPr/>
        </p:nvSpPr>
        <p:spPr>
          <a:xfrm>
            <a:off x="1499235" y="5630545"/>
            <a:ext cx="4883785" cy="3683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r>
              <a:rPr lang="en-US" altLang="en-US"/>
              <a:t>= skip-gram w/ negative word sampling </a:t>
            </a:r>
            <a:endParaRPr lang="en-US" altLang="en-US"/>
          </a:p>
        </p:txBody>
      </p:sp>
      <p:sp>
        <p:nvSpPr>
          <p:cNvPr id="16" name="Text Box 15"/>
          <p:cNvSpPr txBox="true"/>
          <p:nvPr/>
        </p:nvSpPr>
        <p:spPr>
          <a:xfrm>
            <a:off x="6758305" y="5563870"/>
            <a:ext cx="782955" cy="6451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en-US" altLang="en-US"/>
              <a:t>PCA</a:t>
            </a:r>
            <a:endParaRPr lang="en-US" altLang="en-US"/>
          </a:p>
          <a:p>
            <a:endParaRPr lang="en-US" altLang="en-US"/>
          </a:p>
        </p:txBody>
      </p:sp>
      <p:sp>
        <p:nvSpPr>
          <p:cNvPr id="30" name="Text Box 29"/>
          <p:cNvSpPr txBox="true"/>
          <p:nvPr/>
        </p:nvSpPr>
        <p:spPr>
          <a:xfrm>
            <a:off x="7591425" y="5630545"/>
            <a:ext cx="4237355" cy="3683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r>
              <a:rPr lang="en-US" altLang="en-US"/>
              <a:t>= reduced dims from 128 to 2 </a:t>
            </a: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Lets Translate!</a:t>
            </a:r>
            <a:endParaRPr lang="en-US" altLang="en-US"/>
          </a:p>
        </p:txBody>
      </p:sp>
      <p:sp>
        <p:nvSpPr>
          <p:cNvPr id="6" name="Subtitle 5"/>
          <p:cNvSpPr>
            <a:spLocks noGrp="true"/>
          </p:cNvSpPr>
          <p:nvPr>
            <p:ph type="subTitle" idx="14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Further Development</a:t>
            </a:r>
            <a:endParaRPr lang="en-US" altLang="en-US"/>
          </a:p>
        </p:txBody>
      </p:sp>
      <p:sp>
        <p:nvSpPr>
          <p:cNvPr id="488" name="Rectangle: Rounded Corners 487"/>
          <p:cNvSpPr/>
          <p:nvPr/>
        </p:nvSpPr>
        <p:spPr>
          <a:xfrm>
            <a:off x="648970" y="1649730"/>
            <a:ext cx="4146550" cy="4885690"/>
          </a:xfrm>
          <a:prstGeom prst="roundRect">
            <a:avLst>
              <a:gd name="adj" fmla="val 5765"/>
            </a:avLst>
          </a:prstGeom>
          <a:solidFill>
            <a:schemeClr val="bg1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false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Torah Machine Learning Translation App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pic>
        <p:nvPicPr>
          <p:cNvPr id="489" name="Graphic 488" descr="Close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04360" y="1815465"/>
            <a:ext cx="108585" cy="127000"/>
          </a:xfrm>
          <a:prstGeom prst="rect">
            <a:avLst/>
          </a:prstGeom>
        </p:spPr>
      </p:pic>
      <p:cxnSp>
        <p:nvCxnSpPr>
          <p:cNvPr id="490" name="Straight Connector 489"/>
          <p:cNvCxnSpPr/>
          <p:nvPr/>
        </p:nvCxnSpPr>
        <p:spPr>
          <a:xfrm>
            <a:off x="648970" y="2073910"/>
            <a:ext cx="4142740" cy="0"/>
          </a:xfrm>
          <a:prstGeom prst="line">
            <a:avLst/>
          </a:prstGeom>
          <a:ln>
            <a:solidFill>
              <a:srgbClr val="E9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/>
          <p:cNvCxnSpPr/>
          <p:nvPr/>
        </p:nvCxnSpPr>
        <p:spPr>
          <a:xfrm>
            <a:off x="648970" y="6059805"/>
            <a:ext cx="4142740" cy="0"/>
          </a:xfrm>
          <a:prstGeom prst="line">
            <a:avLst/>
          </a:prstGeom>
          <a:ln>
            <a:solidFill>
              <a:srgbClr val="E9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Rectangle: Rounded Corners 491"/>
          <p:cNvSpPr/>
          <p:nvPr/>
        </p:nvSpPr>
        <p:spPr>
          <a:xfrm>
            <a:off x="774700" y="3377565"/>
            <a:ext cx="802005" cy="218440"/>
          </a:xfrm>
          <a:prstGeom prst="roundRect">
            <a:avLst/>
          </a:prstGeom>
          <a:solidFill>
            <a:srgbClr val="088725"/>
          </a:solidFill>
          <a:ln>
            <a:solidFill>
              <a:srgbClr val="008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800" dirty="0"/>
              <a:t>Translate</a:t>
            </a:r>
            <a:endParaRPr lang="en-US" altLang="en-US" sz="800" dirty="0"/>
          </a:p>
        </p:txBody>
      </p:sp>
      <p:sp>
        <p:nvSpPr>
          <p:cNvPr id="493" name="Rectangle: Rounded Corners 492"/>
          <p:cNvSpPr/>
          <p:nvPr/>
        </p:nvSpPr>
        <p:spPr>
          <a:xfrm>
            <a:off x="3920490" y="6180455"/>
            <a:ext cx="668020" cy="218440"/>
          </a:xfrm>
          <a:prstGeom prst="roundRect">
            <a:avLst/>
          </a:prstGeom>
          <a:solidFill>
            <a:srgbClr val="E0E0E0"/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Close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74700" y="2395855"/>
            <a:ext cx="1167331" cy="372745"/>
            <a:chOff x="10460954" y="122681"/>
            <a:chExt cx="1110371" cy="373019"/>
          </a:xfrm>
        </p:grpSpPr>
        <p:grpSp>
          <p:nvGrpSpPr>
            <p:cNvPr id="15" name="Group 14"/>
            <p:cNvGrpSpPr/>
            <p:nvPr/>
          </p:nvGrpSpPr>
          <p:grpSpPr>
            <a:xfrm>
              <a:off x="10460954" y="289628"/>
              <a:ext cx="1110371" cy="206072"/>
              <a:chOff x="6175453" y="5137029"/>
              <a:chExt cx="1110371" cy="254823"/>
            </a:xfrm>
          </p:grpSpPr>
          <p:sp>
            <p:nvSpPr>
              <p:cNvPr id="16" name="Rectangle: Rounded Corners 103"/>
              <p:cNvSpPr/>
              <p:nvPr/>
            </p:nvSpPr>
            <p:spPr>
              <a:xfrm>
                <a:off x="6175453" y="5137029"/>
                <a:ext cx="1110371" cy="25482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C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p>
                <a:pPr algn="l"/>
                <a:r>
                  <a:rPr lang="en-US" altLang="en-US" sz="800" dirty="0">
                    <a:solidFill>
                      <a:srgbClr val="212529"/>
                    </a:solidFill>
                  </a:rPr>
                  <a:t>Deuteronomy</a:t>
                </a:r>
                <a:endParaRPr lang="en-US" altLang="en-US" sz="800" dirty="0">
                  <a:solidFill>
                    <a:srgbClr val="212529"/>
                  </a:solidFill>
                </a:endParaRPr>
              </a:p>
            </p:txBody>
          </p:sp>
          <p:sp>
            <p:nvSpPr>
              <p:cNvPr id="17" name="Rectangle: Rounded Corners 102"/>
              <p:cNvSpPr/>
              <p:nvPr/>
            </p:nvSpPr>
            <p:spPr>
              <a:xfrm>
                <a:off x="6938441" y="5147301"/>
                <a:ext cx="276827" cy="18483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r>
                  <a:rPr lang="en-US" sz="800" dirty="0">
                    <a:solidFill>
                      <a:srgbClr val="999999"/>
                    </a:solidFill>
                  </a:rPr>
                  <a:t>x</a:t>
                </a:r>
                <a:endParaRPr lang="en-US" sz="800" dirty="0">
                  <a:solidFill>
                    <a:srgbClr val="999999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0463370" y="122681"/>
              <a:ext cx="1095079" cy="160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p>
              <a:pPr algn="l"/>
              <a:r>
                <a:rPr lang="en-US" altLang="en-US" sz="800" b="1" dirty="0">
                  <a:solidFill>
                    <a:srgbClr val="212529"/>
                  </a:solidFill>
                </a:rPr>
                <a:t>Book</a:t>
              </a:r>
              <a:endParaRPr lang="en-US" altLang="en-US" sz="800" b="1" dirty="0">
                <a:solidFill>
                  <a:srgbClr val="212529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052955" y="2395855"/>
            <a:ext cx="1167331" cy="372745"/>
            <a:chOff x="10460954" y="122681"/>
            <a:chExt cx="1110371" cy="373019"/>
          </a:xfrm>
        </p:grpSpPr>
        <p:grpSp>
          <p:nvGrpSpPr>
            <p:cNvPr id="21" name="Group 20"/>
            <p:cNvGrpSpPr/>
            <p:nvPr/>
          </p:nvGrpSpPr>
          <p:grpSpPr>
            <a:xfrm>
              <a:off x="10460954" y="289628"/>
              <a:ext cx="1110371" cy="206072"/>
              <a:chOff x="6175453" y="5137029"/>
              <a:chExt cx="1110371" cy="254823"/>
            </a:xfrm>
          </p:grpSpPr>
          <p:sp>
            <p:nvSpPr>
              <p:cNvPr id="22" name="Rectangle: Rounded Corners 103"/>
              <p:cNvSpPr/>
              <p:nvPr/>
            </p:nvSpPr>
            <p:spPr>
              <a:xfrm>
                <a:off x="6175453" y="5137029"/>
                <a:ext cx="1110371" cy="25482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C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p>
                <a:pPr algn="l"/>
                <a:r>
                  <a:rPr lang="en-US" altLang="en-US" sz="800" dirty="0">
                    <a:solidFill>
                      <a:srgbClr val="212529"/>
                    </a:solidFill>
                  </a:rPr>
                  <a:t>6</a:t>
                </a:r>
                <a:endParaRPr lang="en-US" altLang="en-US" sz="800" dirty="0">
                  <a:solidFill>
                    <a:srgbClr val="212529"/>
                  </a:solidFill>
                </a:endParaRPr>
              </a:p>
            </p:txBody>
          </p:sp>
          <p:sp>
            <p:nvSpPr>
              <p:cNvPr id="23" name="Rectangle: Rounded Corners 102"/>
              <p:cNvSpPr/>
              <p:nvPr/>
            </p:nvSpPr>
            <p:spPr>
              <a:xfrm>
                <a:off x="6938441" y="5147301"/>
                <a:ext cx="276827" cy="18483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r>
                  <a:rPr lang="en-US" sz="800" dirty="0">
                    <a:solidFill>
                      <a:srgbClr val="999999"/>
                    </a:solidFill>
                  </a:rPr>
                  <a:t>x</a:t>
                </a:r>
                <a:endParaRPr lang="en-US" sz="800" dirty="0">
                  <a:solidFill>
                    <a:srgbClr val="999999"/>
                  </a:solidFill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0463370" y="122681"/>
              <a:ext cx="1095079" cy="160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p>
              <a:pPr algn="l"/>
              <a:r>
                <a:rPr lang="en-US" altLang="en-US" sz="800" b="1" dirty="0">
                  <a:solidFill>
                    <a:srgbClr val="212529"/>
                  </a:solidFill>
                </a:rPr>
                <a:t>Book</a:t>
              </a:r>
              <a:endParaRPr lang="en-US" altLang="en-US" sz="800" b="1" dirty="0">
                <a:solidFill>
                  <a:srgbClr val="212529"/>
                </a:solidFill>
              </a:endParaRPr>
            </a:p>
          </p:txBody>
        </p:sp>
      </p:grpSp>
      <p:sp>
        <p:nvSpPr>
          <p:cNvPr id="25" name="Rectangle: Rounded Corners 17"/>
          <p:cNvSpPr/>
          <p:nvPr/>
        </p:nvSpPr>
        <p:spPr>
          <a:xfrm>
            <a:off x="774700" y="3028950"/>
            <a:ext cx="3734435" cy="216535"/>
          </a:xfrm>
          <a:prstGeom prst="roundRect">
            <a:avLst/>
          </a:prstGeom>
          <a:solidFill>
            <a:srgbClr val="FFFFFF"/>
          </a:solidFill>
          <a:ln>
            <a:solidFill>
              <a:srgbClr val="CE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p>
            <a:pPr algn="l"/>
            <a:r>
              <a:rPr lang="en-US" altLang="en-US" sz="800" dirty="0">
                <a:solidFill>
                  <a:srgbClr val="7D858C"/>
                </a:solidFill>
              </a:rPr>
              <a:t>Enter Hebrew Text</a:t>
            </a:r>
            <a:r>
              <a:rPr lang="en-US" sz="800" dirty="0">
                <a:solidFill>
                  <a:srgbClr val="7D858C"/>
                </a:solidFill>
              </a:rPr>
              <a:t>…</a:t>
            </a:r>
            <a:endParaRPr lang="en-US" sz="800" dirty="0">
              <a:solidFill>
                <a:srgbClr val="7D858C"/>
              </a:solidFill>
            </a:endParaRPr>
          </a:p>
        </p:txBody>
      </p:sp>
      <p:grpSp>
        <p:nvGrpSpPr>
          <p:cNvPr id="1024" name="Group 1023"/>
          <p:cNvGrpSpPr/>
          <p:nvPr/>
        </p:nvGrpSpPr>
        <p:grpSpPr>
          <a:xfrm>
            <a:off x="3338195" y="2396491"/>
            <a:ext cx="1182370" cy="940434"/>
            <a:chOff x="7366883" y="4050263"/>
            <a:chExt cx="1485715" cy="940680"/>
          </a:xfrm>
        </p:grpSpPr>
        <p:sp>
          <p:nvSpPr>
            <p:cNvPr id="136" name="Rectangle 135"/>
            <p:cNvSpPr/>
            <p:nvPr/>
          </p:nvSpPr>
          <p:spPr>
            <a:xfrm>
              <a:off x="7366883" y="4050263"/>
              <a:ext cx="1470557" cy="1672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p>
              <a:pPr algn="l"/>
              <a:r>
                <a:rPr lang="en-US" altLang="en-US" sz="800" b="1" dirty="0">
                  <a:solidFill>
                    <a:srgbClr val="212529"/>
                  </a:solidFill>
                  <a:sym typeface="+mn-ea"/>
                </a:rPr>
                <a:t>Verse</a:t>
              </a:r>
              <a:endParaRPr lang="en-US" altLang="en-US" sz="800" b="1" dirty="0">
                <a:solidFill>
                  <a:srgbClr val="212529"/>
                </a:solidFill>
                <a:sym typeface="+mn-ea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374504" y="4212739"/>
              <a:ext cx="1478094" cy="778204"/>
              <a:chOff x="7303391" y="1710601"/>
              <a:chExt cx="1478094" cy="7782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7316160" y="1895065"/>
                <a:ext cx="1457788" cy="197913"/>
              </a:xfrm>
              <a:prstGeom prst="rect">
                <a:avLst/>
              </a:prstGeom>
              <a:solidFill>
                <a:srgbClr val="F5F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r>
                  <a:rPr lang="en-US" altLang="en-US" sz="800" dirty="0">
                    <a:solidFill>
                      <a:srgbClr val="333333"/>
                    </a:solidFill>
                  </a:rPr>
                  <a:t>4</a:t>
                </a:r>
                <a:endParaRPr lang="en-US" altLang="en-US" sz="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316160" y="2092978"/>
                <a:ext cx="1457788" cy="197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r>
                  <a:rPr lang="en-US" altLang="en-US" sz="800" dirty="0">
                    <a:solidFill>
                      <a:srgbClr val="333333"/>
                    </a:solidFill>
                  </a:rPr>
                  <a:t>5</a:t>
                </a:r>
                <a:endParaRPr lang="en-US" altLang="en-US" sz="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5" name="Rectangle: Rounded Corners 64"/>
              <p:cNvSpPr/>
              <p:nvPr/>
            </p:nvSpPr>
            <p:spPr>
              <a:xfrm>
                <a:off x="7316160" y="2290891"/>
                <a:ext cx="1457788" cy="19791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r>
                  <a:rPr lang="en-US" altLang="en-US" sz="800" dirty="0">
                    <a:solidFill>
                      <a:srgbClr val="333333"/>
                    </a:solidFill>
                  </a:rPr>
                  <a:t>6</a:t>
                </a:r>
                <a:endParaRPr lang="en-US" altLang="en-US" sz="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Rectangle: Top Corners Rounded 65"/>
              <p:cNvSpPr/>
              <p:nvPr/>
            </p:nvSpPr>
            <p:spPr>
              <a:xfrm rot="10800000">
                <a:off x="7303406" y="1888945"/>
                <a:ext cx="1478079" cy="599860"/>
              </a:xfrm>
              <a:prstGeom prst="round2SameRect">
                <a:avLst>
                  <a:gd name="adj1" fmla="val 6081"/>
                  <a:gd name="adj2" fmla="val 0"/>
                </a:avLst>
              </a:prstGeom>
              <a:noFill/>
              <a:ln>
                <a:solidFill>
                  <a:srgbClr val="CC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endParaRPr lang="en-US" sz="800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7303391" y="1710601"/>
                <a:ext cx="1478079" cy="173636"/>
                <a:chOff x="7303391" y="1710601"/>
                <a:chExt cx="1478079" cy="173636"/>
              </a:xfrm>
            </p:grpSpPr>
            <p:sp>
              <p:nvSpPr>
                <p:cNvPr id="63" name="Rectangle: Top Corners Rounded 62"/>
                <p:cNvSpPr/>
                <p:nvPr/>
              </p:nvSpPr>
              <p:spPr>
                <a:xfrm>
                  <a:off x="7303391" y="1710601"/>
                  <a:ext cx="1478079" cy="17363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solidFill>
                    <a:srgbClr val="CCCC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l"/>
                  <a:r>
                    <a:rPr lang="en-US" sz="800" dirty="0">
                      <a:solidFill>
                        <a:srgbClr val="999999"/>
                      </a:solidFill>
                    </a:rPr>
                    <a:t>Drop-Down</a:t>
                  </a:r>
                  <a:endParaRPr lang="en-US" sz="800" dirty="0">
                    <a:solidFill>
                      <a:srgbClr val="999999"/>
                    </a:solidFill>
                  </a:endParaRPr>
                </a:p>
              </p:txBody>
            </p:sp>
            <p:sp>
              <p:nvSpPr>
                <p:cNvPr id="141" name="Isosceles Triangle 140"/>
                <p:cNvSpPr/>
                <p:nvPr/>
              </p:nvSpPr>
              <p:spPr>
                <a:xfrm>
                  <a:off x="8591508" y="1766716"/>
                  <a:ext cx="113567" cy="45719"/>
                </a:xfrm>
                <a:prstGeom prst="triangle">
                  <a:avLst/>
                </a:prstGeom>
                <a:solidFill>
                  <a:srgbClr val="999999"/>
                </a:solidFill>
                <a:ln>
                  <a:solidFill>
                    <a:srgbClr val="99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l"/>
                  <a:endParaRPr lang="en-US" sz="800"/>
                </a:p>
              </p:txBody>
            </p:sp>
          </p:grpSp>
        </p:grpSp>
      </p:grpSp>
      <p:sp>
        <p:nvSpPr>
          <p:cNvPr id="262" name="Rectangle 261"/>
          <p:cNvSpPr/>
          <p:nvPr/>
        </p:nvSpPr>
        <p:spPr>
          <a:xfrm>
            <a:off x="777240" y="2151380"/>
            <a:ext cx="1001395" cy="17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Select a Verse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240" y="2803525"/>
            <a:ext cx="262255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or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7240" y="3957320"/>
            <a:ext cx="1001395" cy="17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Hebrew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66900" y="3957320"/>
            <a:ext cx="2720975" cy="373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r"/>
            <a:r>
              <a:rPr lang="en-US" altLang="en-US" sz="800" dirty="0">
                <a:solidFill>
                  <a:srgbClr val="212529"/>
                </a:solidFill>
              </a:rPr>
              <a:t>שמע ישראל יהוה אלהינו יהוה אחד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7240" y="4330700"/>
            <a:ext cx="1001395" cy="17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ML Translation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7240" y="4665980"/>
            <a:ext cx="1001395" cy="17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JPS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7240" y="5046980"/>
            <a:ext cx="1001395" cy="17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Koren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27860" y="4345940"/>
            <a:ext cx="2720975" cy="373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[Neural Net Predicted Text]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27860" y="4658360"/>
            <a:ext cx="2720975" cy="373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[English Version 1 Text]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27860" y="4993640"/>
            <a:ext cx="2720975" cy="373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[English Version 2 Text]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35" name="Rectangle: Rounded Corners 487"/>
          <p:cNvSpPr/>
          <p:nvPr/>
        </p:nvSpPr>
        <p:spPr>
          <a:xfrm>
            <a:off x="5327650" y="1649730"/>
            <a:ext cx="5927090" cy="4885690"/>
          </a:xfrm>
          <a:prstGeom prst="roundRect">
            <a:avLst>
              <a:gd name="adj" fmla="val 5765"/>
            </a:avLst>
          </a:prstGeom>
          <a:solidFill>
            <a:schemeClr val="bg1"/>
          </a:solidFill>
          <a:ln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false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Torah Machine Learning Translation App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pic>
        <p:nvPicPr>
          <p:cNvPr id="36" name="Graphic 488" descr="Close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852785" y="1815465"/>
            <a:ext cx="108585" cy="12700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5327650" y="2073910"/>
            <a:ext cx="5926455" cy="0"/>
          </a:xfrm>
          <a:prstGeom prst="line">
            <a:avLst/>
          </a:prstGeom>
          <a:ln>
            <a:solidFill>
              <a:srgbClr val="E9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27650" y="6059805"/>
            <a:ext cx="5926455" cy="0"/>
          </a:xfrm>
          <a:prstGeom prst="line">
            <a:avLst/>
          </a:prstGeom>
          <a:ln>
            <a:solidFill>
              <a:srgbClr val="E9E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491"/>
          <p:cNvSpPr/>
          <p:nvPr/>
        </p:nvSpPr>
        <p:spPr>
          <a:xfrm>
            <a:off x="5453380" y="3377565"/>
            <a:ext cx="802005" cy="218440"/>
          </a:xfrm>
          <a:prstGeom prst="roundRect">
            <a:avLst/>
          </a:prstGeom>
          <a:solidFill>
            <a:srgbClr val="088725"/>
          </a:solidFill>
          <a:ln>
            <a:solidFill>
              <a:srgbClr val="008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800" dirty="0"/>
              <a:t>Translate</a:t>
            </a:r>
            <a:endParaRPr lang="en-US" altLang="en-US" sz="800" dirty="0"/>
          </a:p>
        </p:txBody>
      </p:sp>
      <p:sp>
        <p:nvSpPr>
          <p:cNvPr id="40" name="Rectangle: Rounded Corners 492"/>
          <p:cNvSpPr/>
          <p:nvPr/>
        </p:nvSpPr>
        <p:spPr>
          <a:xfrm>
            <a:off x="10238105" y="6180455"/>
            <a:ext cx="668020" cy="218440"/>
          </a:xfrm>
          <a:prstGeom prst="roundRect">
            <a:avLst/>
          </a:prstGeom>
          <a:solidFill>
            <a:srgbClr val="E0E0E0"/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Close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453380" y="2395855"/>
            <a:ext cx="1167331" cy="372745"/>
            <a:chOff x="10460954" y="122681"/>
            <a:chExt cx="1110371" cy="373019"/>
          </a:xfrm>
        </p:grpSpPr>
        <p:grpSp>
          <p:nvGrpSpPr>
            <p:cNvPr id="42" name="Group 41"/>
            <p:cNvGrpSpPr/>
            <p:nvPr/>
          </p:nvGrpSpPr>
          <p:grpSpPr>
            <a:xfrm>
              <a:off x="10460954" y="289628"/>
              <a:ext cx="1110371" cy="206072"/>
              <a:chOff x="6175453" y="5137029"/>
              <a:chExt cx="1110371" cy="254823"/>
            </a:xfrm>
          </p:grpSpPr>
          <p:sp>
            <p:nvSpPr>
              <p:cNvPr id="43" name="Rectangle: Rounded Corners 103"/>
              <p:cNvSpPr/>
              <p:nvPr/>
            </p:nvSpPr>
            <p:spPr>
              <a:xfrm>
                <a:off x="6175453" y="5137029"/>
                <a:ext cx="1110371" cy="25482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C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p>
                <a:pPr algn="l"/>
                <a:r>
                  <a:rPr lang="en-US" altLang="en-US" sz="800" dirty="0">
                    <a:solidFill>
                      <a:srgbClr val="212529"/>
                    </a:solidFill>
                  </a:rPr>
                  <a:t>Deuteronomy</a:t>
                </a:r>
                <a:endParaRPr lang="en-US" altLang="en-US" sz="800" dirty="0">
                  <a:solidFill>
                    <a:srgbClr val="212529"/>
                  </a:solidFill>
                </a:endParaRPr>
              </a:p>
            </p:txBody>
          </p:sp>
          <p:sp>
            <p:nvSpPr>
              <p:cNvPr id="44" name="Rectangle: Rounded Corners 102"/>
              <p:cNvSpPr/>
              <p:nvPr/>
            </p:nvSpPr>
            <p:spPr>
              <a:xfrm>
                <a:off x="6938441" y="5147301"/>
                <a:ext cx="276827" cy="18483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r>
                  <a:rPr lang="en-US" sz="800" dirty="0">
                    <a:solidFill>
                      <a:srgbClr val="999999"/>
                    </a:solidFill>
                  </a:rPr>
                  <a:t>x</a:t>
                </a:r>
                <a:endParaRPr lang="en-US" sz="800" dirty="0">
                  <a:solidFill>
                    <a:srgbClr val="999999"/>
                  </a:solidFill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10463370" y="122681"/>
              <a:ext cx="1095079" cy="160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p>
              <a:pPr algn="l"/>
              <a:r>
                <a:rPr lang="en-US" altLang="en-US" sz="800" b="1" dirty="0">
                  <a:solidFill>
                    <a:srgbClr val="212529"/>
                  </a:solidFill>
                </a:rPr>
                <a:t>Book</a:t>
              </a:r>
              <a:endParaRPr lang="en-US" altLang="en-US" sz="800" b="1" dirty="0">
                <a:solidFill>
                  <a:srgbClr val="212529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731635" y="2395855"/>
            <a:ext cx="1167331" cy="372745"/>
            <a:chOff x="10460954" y="122681"/>
            <a:chExt cx="1110371" cy="373019"/>
          </a:xfrm>
        </p:grpSpPr>
        <p:grpSp>
          <p:nvGrpSpPr>
            <p:cNvPr id="47" name="Group 46"/>
            <p:cNvGrpSpPr/>
            <p:nvPr/>
          </p:nvGrpSpPr>
          <p:grpSpPr>
            <a:xfrm>
              <a:off x="10460954" y="289628"/>
              <a:ext cx="1110371" cy="206072"/>
              <a:chOff x="6175453" y="5137029"/>
              <a:chExt cx="1110371" cy="254823"/>
            </a:xfrm>
          </p:grpSpPr>
          <p:sp>
            <p:nvSpPr>
              <p:cNvPr id="48" name="Rectangle: Rounded Corners 103"/>
              <p:cNvSpPr/>
              <p:nvPr/>
            </p:nvSpPr>
            <p:spPr>
              <a:xfrm>
                <a:off x="6175453" y="5137029"/>
                <a:ext cx="1110371" cy="25482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C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p>
                <a:pPr algn="l"/>
                <a:r>
                  <a:rPr lang="en-US" altLang="en-US" sz="800" dirty="0">
                    <a:solidFill>
                      <a:srgbClr val="212529"/>
                    </a:solidFill>
                  </a:rPr>
                  <a:t>6</a:t>
                </a:r>
                <a:endParaRPr lang="en-US" altLang="en-US" sz="800" dirty="0">
                  <a:solidFill>
                    <a:srgbClr val="212529"/>
                  </a:solidFill>
                </a:endParaRPr>
              </a:p>
            </p:txBody>
          </p:sp>
          <p:sp>
            <p:nvSpPr>
              <p:cNvPr id="49" name="Rectangle: Rounded Corners 102"/>
              <p:cNvSpPr/>
              <p:nvPr/>
            </p:nvSpPr>
            <p:spPr>
              <a:xfrm>
                <a:off x="6938441" y="5147301"/>
                <a:ext cx="276827" cy="18483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r>
                  <a:rPr lang="en-US" sz="800" dirty="0">
                    <a:solidFill>
                      <a:srgbClr val="999999"/>
                    </a:solidFill>
                  </a:rPr>
                  <a:t>x</a:t>
                </a:r>
                <a:endParaRPr lang="en-US" sz="800" dirty="0">
                  <a:solidFill>
                    <a:srgbClr val="999999"/>
                  </a:solidFill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10463370" y="122681"/>
              <a:ext cx="1095079" cy="160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p>
              <a:pPr algn="l"/>
              <a:r>
                <a:rPr lang="en-US" altLang="en-US" sz="800" b="1" dirty="0">
                  <a:solidFill>
                    <a:srgbClr val="212529"/>
                  </a:solidFill>
                </a:rPr>
                <a:t>Book</a:t>
              </a:r>
              <a:endParaRPr lang="en-US" altLang="en-US" sz="800" b="1" dirty="0">
                <a:solidFill>
                  <a:srgbClr val="212529"/>
                </a:solidFill>
              </a:endParaRPr>
            </a:p>
          </p:txBody>
        </p:sp>
      </p:grpSp>
      <p:sp>
        <p:nvSpPr>
          <p:cNvPr id="51" name="Rectangle: Rounded Corners 17"/>
          <p:cNvSpPr/>
          <p:nvPr/>
        </p:nvSpPr>
        <p:spPr>
          <a:xfrm>
            <a:off x="5453380" y="3028950"/>
            <a:ext cx="3734435" cy="216535"/>
          </a:xfrm>
          <a:prstGeom prst="roundRect">
            <a:avLst/>
          </a:prstGeom>
          <a:solidFill>
            <a:srgbClr val="FFFFFF"/>
          </a:solidFill>
          <a:ln>
            <a:solidFill>
              <a:srgbClr val="CE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p>
            <a:pPr algn="l"/>
            <a:r>
              <a:rPr lang="en-US" altLang="en-US" sz="800" dirty="0">
                <a:solidFill>
                  <a:srgbClr val="7D858C"/>
                </a:solidFill>
              </a:rPr>
              <a:t>Enter Hebrew Text</a:t>
            </a:r>
            <a:r>
              <a:rPr lang="en-US" sz="800" dirty="0">
                <a:solidFill>
                  <a:srgbClr val="7D858C"/>
                </a:solidFill>
              </a:rPr>
              <a:t>…</a:t>
            </a:r>
            <a:endParaRPr lang="en-US" sz="800" dirty="0">
              <a:solidFill>
                <a:srgbClr val="7D858C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455920" y="2151380"/>
            <a:ext cx="1001395" cy="17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Select a Verse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455920" y="2803525"/>
            <a:ext cx="262255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or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455920" y="3957320"/>
            <a:ext cx="1001395" cy="17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Hebrew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545580" y="3957320"/>
            <a:ext cx="2720975" cy="373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r"/>
            <a:r>
              <a:rPr lang="en-US" altLang="en-US" sz="800" dirty="0">
                <a:solidFill>
                  <a:srgbClr val="212529"/>
                </a:solidFill>
              </a:rPr>
              <a:t>שמע ישראל יהוה אלהינו יהוה אחד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8057515" y="2395855"/>
            <a:ext cx="1167331" cy="372745"/>
            <a:chOff x="10460954" y="122681"/>
            <a:chExt cx="1110371" cy="373019"/>
          </a:xfrm>
        </p:grpSpPr>
        <p:grpSp>
          <p:nvGrpSpPr>
            <p:cNvPr id="82" name="Group 81"/>
            <p:cNvGrpSpPr/>
            <p:nvPr/>
          </p:nvGrpSpPr>
          <p:grpSpPr>
            <a:xfrm>
              <a:off x="10460954" y="289628"/>
              <a:ext cx="1110371" cy="206072"/>
              <a:chOff x="6175453" y="5137029"/>
              <a:chExt cx="1110371" cy="254823"/>
            </a:xfrm>
          </p:grpSpPr>
          <p:sp>
            <p:nvSpPr>
              <p:cNvPr id="83" name="Rectangle: Rounded Corners 103"/>
              <p:cNvSpPr/>
              <p:nvPr/>
            </p:nvSpPr>
            <p:spPr>
              <a:xfrm>
                <a:off x="6175453" y="5137029"/>
                <a:ext cx="1110371" cy="25482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C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p>
                <a:pPr algn="l"/>
                <a:r>
                  <a:rPr lang="en-US" altLang="en-US" sz="800" dirty="0">
                    <a:solidFill>
                      <a:srgbClr val="212529"/>
                    </a:solidFill>
                  </a:rPr>
                  <a:t>4</a:t>
                </a:r>
                <a:endParaRPr lang="en-US" altLang="en-US" sz="800" dirty="0">
                  <a:solidFill>
                    <a:srgbClr val="212529"/>
                  </a:solidFill>
                </a:endParaRPr>
              </a:p>
            </p:txBody>
          </p:sp>
          <p:sp>
            <p:nvSpPr>
              <p:cNvPr id="84" name="Rectangle: Rounded Corners 102"/>
              <p:cNvSpPr/>
              <p:nvPr/>
            </p:nvSpPr>
            <p:spPr>
              <a:xfrm>
                <a:off x="6938441" y="5147301"/>
                <a:ext cx="276827" cy="18483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:r>
                  <a:rPr lang="en-US" sz="800" dirty="0">
                    <a:solidFill>
                      <a:srgbClr val="999999"/>
                    </a:solidFill>
                  </a:rPr>
                  <a:t>x</a:t>
                </a:r>
                <a:endParaRPr lang="en-US" sz="800" dirty="0">
                  <a:solidFill>
                    <a:srgbClr val="999999"/>
                  </a:solidFill>
                </a:endParaRPr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10463370" y="122681"/>
              <a:ext cx="1095079" cy="160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p>
              <a:pPr algn="l"/>
              <a:r>
                <a:rPr lang="en-US" altLang="en-US" sz="800" b="1" dirty="0">
                  <a:solidFill>
                    <a:srgbClr val="212529"/>
                  </a:solidFill>
                </a:rPr>
                <a:t>Verse</a:t>
              </a:r>
              <a:endParaRPr lang="en-US" altLang="en-US" sz="800" b="1" dirty="0">
                <a:solidFill>
                  <a:srgbClr val="212529"/>
                </a:solidFill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5455920" y="4193540"/>
            <a:ext cx="1001395" cy="17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ML Translation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606540" y="4208780"/>
            <a:ext cx="2720975" cy="373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Comprehend Yisrael: TheNAME is your Dieties,</a:t>
            </a:r>
            <a:endParaRPr lang="en-US" altLang="en-US" sz="800" dirty="0">
              <a:solidFill>
                <a:srgbClr val="212529"/>
              </a:solidFill>
            </a:endParaRPr>
          </a:p>
          <a:p>
            <a:pPr algn="l"/>
            <a:r>
              <a:rPr lang="en-US" altLang="en-US" sz="800" dirty="0">
                <a:solidFill>
                  <a:srgbClr val="212529"/>
                </a:solidFill>
              </a:rPr>
              <a:t>TheNAME is one.</a:t>
            </a:r>
            <a:endParaRPr lang="en-US" altLang="en-US" sz="800" dirty="0">
              <a:solidFill>
                <a:srgbClr val="212529"/>
              </a:solidFill>
            </a:endParaRPr>
          </a:p>
        </p:txBody>
      </p:sp>
      <p:pic>
        <p:nvPicPr>
          <p:cNvPr id="100" name="Picture 9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255" y="4719320"/>
            <a:ext cx="1452245" cy="116713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101" name="Oval 100"/>
          <p:cNvSpPr/>
          <p:nvPr/>
        </p:nvSpPr>
        <p:spPr>
          <a:xfrm>
            <a:off x="6163945" y="5309235"/>
            <a:ext cx="27432" cy="274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163945" y="5233035"/>
            <a:ext cx="27432" cy="274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339840" y="5248275"/>
            <a:ext cx="27432" cy="274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242050" y="5248275"/>
            <a:ext cx="27432" cy="274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089650" y="5248275"/>
            <a:ext cx="27432" cy="274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890" y="4719320"/>
            <a:ext cx="1976755" cy="1167130"/>
          </a:xfrm>
          <a:prstGeom prst="rect">
            <a:avLst/>
          </a:prstGeom>
          <a:ln w="12700">
            <a:solidFill>
              <a:schemeClr val="bg1">
                <a:lumMod val="50000"/>
                <a:alpha val="0"/>
              </a:schemeClr>
            </a:solidFill>
          </a:ln>
        </p:spPr>
      </p:pic>
      <p:sp>
        <p:nvSpPr>
          <p:cNvPr id="110" name="Oval 109"/>
          <p:cNvSpPr/>
          <p:nvPr/>
        </p:nvSpPr>
        <p:spPr>
          <a:xfrm>
            <a:off x="7673975" y="5285105"/>
            <a:ext cx="36576" cy="365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13740" y="3832860"/>
            <a:ext cx="4016375" cy="147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850900" y="5650230"/>
            <a:ext cx="2294890" cy="530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 anchorCtr="false"/>
          <a:p>
            <a:pPr algn="l"/>
            <a:r>
              <a:rPr lang="en-US" altLang="en-US" sz="1000" dirty="0">
                <a:solidFill>
                  <a:srgbClr val="FF0000"/>
                </a:solidFill>
              </a:rPr>
              <a:t>Gives NN Translation, and other English Version Translations</a:t>
            </a:r>
            <a:endParaRPr lang="en-US" altLang="en-US" sz="1000" dirty="0">
              <a:solidFill>
                <a:srgbClr val="FF0000"/>
              </a:solidFill>
            </a:endParaRPr>
          </a:p>
        </p:txBody>
      </p:sp>
      <p:cxnSp>
        <p:nvCxnSpPr>
          <p:cNvPr id="165" name="Straight Connector 164"/>
          <p:cNvCxnSpPr>
            <a:stCxn id="163" idx="2"/>
            <a:endCxn id="164" idx="0"/>
          </p:cNvCxnSpPr>
          <p:nvPr/>
        </p:nvCxnSpPr>
        <p:spPr>
          <a:xfrm flipH="true">
            <a:off x="1998345" y="5309235"/>
            <a:ext cx="723900" cy="3409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9266555" y="3132455"/>
            <a:ext cx="1860550" cy="824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 anchorCtr="false"/>
          <a:p>
            <a:pPr algn="l"/>
            <a:r>
              <a:rPr lang="en-US" altLang="en-US" sz="1000" dirty="0">
                <a:solidFill>
                  <a:srgbClr val="FF0000"/>
                </a:solidFill>
              </a:rPr>
              <a:t>Shows ML Translation Word Embedding positions, relation to other texts, and model attention heads</a:t>
            </a:r>
            <a:endParaRPr lang="en-US" altLang="en-US" sz="1000" dirty="0">
              <a:solidFill>
                <a:srgbClr val="FF0000"/>
              </a:solidFill>
            </a:endParaRPr>
          </a:p>
        </p:txBody>
      </p:sp>
      <p:cxnSp>
        <p:nvCxnSpPr>
          <p:cNvPr id="168" name="Straight Connector 167"/>
          <p:cNvCxnSpPr>
            <a:stCxn id="166" idx="0"/>
            <a:endCxn id="167" idx="2"/>
          </p:cNvCxnSpPr>
          <p:nvPr/>
        </p:nvCxnSpPr>
        <p:spPr>
          <a:xfrm flipV="true">
            <a:off x="8289290" y="3957320"/>
            <a:ext cx="1907540" cy="551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 descr="Figure 2020-11-12 210347 (6)"/>
          <p:cNvPicPr>
            <a:picLocks noChangeAspect="true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4200" y="4584065"/>
            <a:ext cx="1474470" cy="1328420"/>
          </a:xfrm>
          <a:prstGeom prst="rect">
            <a:avLst/>
          </a:prstGeom>
        </p:spPr>
      </p:pic>
      <p:sp>
        <p:nvSpPr>
          <p:cNvPr id="166" name="Rectangle 165"/>
          <p:cNvSpPr/>
          <p:nvPr/>
        </p:nvSpPr>
        <p:spPr>
          <a:xfrm>
            <a:off x="5390515" y="4508500"/>
            <a:ext cx="5796915" cy="147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3" name="Text Box 2"/>
          <p:cNvSpPr txBox="true"/>
          <p:nvPr/>
        </p:nvSpPr>
        <p:spPr>
          <a:xfrm>
            <a:off x="7024370" y="317500"/>
            <a:ext cx="4237355" cy="3683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r>
              <a:rPr lang="en-US" altLang="en-US"/>
              <a:t>(also tune batch size and epochs)</a:t>
            </a:r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Thank You!</a:t>
            </a:r>
            <a:endParaRPr lang="en-US" altLang="en-US"/>
          </a:p>
        </p:txBody>
      </p:sp>
      <p:sp>
        <p:nvSpPr>
          <p:cNvPr id="6" name="Subtitle 5"/>
          <p:cNvSpPr>
            <a:spLocks noGrp="true"/>
          </p:cNvSpPr>
          <p:nvPr>
            <p:ph type="subTitle" idx="14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Figure 2020-11-12 033955 (0)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70" y="127635"/>
            <a:ext cx="10090785" cy="6602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Figure 2020-11-12 033955 (1)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90" y="173355"/>
            <a:ext cx="10207625" cy="6679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Figure 2020-11-12 03393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105410"/>
            <a:ext cx="10159365" cy="6647180"/>
          </a:xfrm>
          <a:prstGeom prst="rect">
            <a:avLst/>
          </a:prstGeom>
        </p:spPr>
      </p:pic>
      <p:sp>
        <p:nvSpPr>
          <p:cNvPr id="15" name="Text Box 14"/>
          <p:cNvSpPr txBox="true"/>
          <p:nvPr/>
        </p:nvSpPr>
        <p:spPr>
          <a:xfrm>
            <a:off x="2134235" y="239395"/>
            <a:ext cx="3009900" cy="3683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r>
              <a:rPr lang="en-US" altLang="en-US"/>
              <a:t>(HDBSCAN Clustering)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Figure 2020-11-12 03434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97790"/>
            <a:ext cx="10194290" cy="6661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from 2020-11-13 00-44-0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60" y="1698625"/>
            <a:ext cx="1771650" cy="1610360"/>
          </a:xfrm>
          <a:prstGeom prst="rect">
            <a:avLst/>
          </a:prstGeom>
        </p:spPr>
      </p:pic>
      <p:pic>
        <p:nvPicPr>
          <p:cNvPr id="5" name="Picture 4" descr="Figure 2020-11-12 052110 (3)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" y="3750310"/>
            <a:ext cx="1727200" cy="1678940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1458595" y="2113280"/>
            <a:ext cx="293370" cy="302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4660" y="3750310"/>
            <a:ext cx="1727200" cy="1679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true">
            <a:off x="450850" y="2418715"/>
            <a:ext cx="996950" cy="1358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758950" y="2425065"/>
            <a:ext cx="412750" cy="13271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34720" y="4222750"/>
            <a:ext cx="864235" cy="636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pic>
        <p:nvPicPr>
          <p:cNvPr id="10" name="Picture 9" descr="Screenshot from 2020-11-13 00-36-5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15" y="1698625"/>
            <a:ext cx="7244080" cy="38512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33015" y="1698625"/>
            <a:ext cx="7244080" cy="3850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true">
            <a:off x="1801495" y="1691005"/>
            <a:ext cx="734060" cy="25203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3560" y="4859020"/>
            <a:ext cx="730250" cy="681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true"/>
          <p:nvPr/>
        </p:nvSpPr>
        <p:spPr>
          <a:xfrm>
            <a:off x="10135870" y="1634490"/>
            <a:ext cx="14681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yered</a:t>
            </a:r>
            <a:endParaRPr lang="en-US"/>
          </a:p>
          <a:p>
            <a:r>
              <a:rPr lang="en-US"/>
              <a:t>yishmael</a:t>
            </a:r>
            <a:endParaRPr lang="en-US"/>
          </a:p>
          <a:p>
            <a:r>
              <a:rPr lang="en-US"/>
              <a:t>sotah</a:t>
            </a:r>
            <a:endParaRPr lang="en-US"/>
          </a:p>
          <a:p>
            <a:r>
              <a:rPr lang="en-US"/>
              <a:t>elkanah</a:t>
            </a:r>
            <a:endParaRPr lang="en-US"/>
          </a:p>
          <a:p>
            <a:r>
              <a:rPr lang="en-US"/>
              <a:t>yetheth</a:t>
            </a:r>
            <a:endParaRPr lang="en-US"/>
          </a:p>
          <a:p>
            <a:r>
              <a:rPr lang="en-US"/>
              <a:t>le'alem</a:t>
            </a:r>
            <a:endParaRPr lang="en-US"/>
          </a:p>
          <a:p>
            <a:r>
              <a:rPr lang="en-US"/>
              <a:t>akkad</a:t>
            </a:r>
            <a:endParaRPr lang="en-US"/>
          </a:p>
          <a:p>
            <a:r>
              <a:rPr lang="en-US"/>
              <a:t>chazeiros</a:t>
            </a:r>
            <a:endParaRPr lang="en-US"/>
          </a:p>
          <a:p>
            <a:r>
              <a:rPr lang="en-US"/>
              <a:t>chelek</a:t>
            </a:r>
            <a:endParaRPr lang="en-US"/>
          </a:p>
          <a:p>
            <a:r>
              <a:rPr lang="en-US"/>
              <a:t>mishpat</a:t>
            </a:r>
            <a:endParaRPr lang="en-US"/>
          </a:p>
          <a:p>
            <a:r>
              <a:rPr lang="en-US"/>
              <a:t>asriel</a:t>
            </a:r>
            <a:endParaRPr lang="en-US"/>
          </a:p>
          <a:p>
            <a:r>
              <a:rPr lang="en-US"/>
              <a:t>kasluchim</a:t>
            </a:r>
            <a:endParaRPr lang="en-US"/>
          </a:p>
          <a:p>
            <a:r>
              <a:rPr lang="en-US"/>
              <a:t>migdal</a:t>
            </a:r>
            <a:endParaRPr lang="en-US"/>
          </a:p>
          <a:p>
            <a:r>
              <a:rPr lang="en-US"/>
              <a:t>chayyi</a:t>
            </a:r>
            <a:endParaRPr lang="en-US"/>
          </a:p>
          <a:p>
            <a:r>
              <a:rPr lang="en-US"/>
              <a:t>p'sal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12390" y="1736090"/>
            <a:ext cx="6534150" cy="4144645"/>
          </a:xfrm>
          <a:prstGeom prst="rect">
            <a:avLst/>
          </a:prstGeom>
        </p:spPr>
      </p:pic>
      <p:pic>
        <p:nvPicPr>
          <p:cNvPr id="2" name="Picture 1" descr="Figure 2020-11-12 052110 (2)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3763645"/>
            <a:ext cx="1700530" cy="1652905"/>
          </a:xfrm>
          <a:prstGeom prst="rect">
            <a:avLst/>
          </a:prstGeom>
        </p:spPr>
      </p:pic>
      <p:pic>
        <p:nvPicPr>
          <p:cNvPr id="4" name="Picture 3" descr="Screenshot from 2020-11-13 00-44-0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1698625"/>
            <a:ext cx="1771650" cy="1610360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1630045" y="1860550"/>
            <a:ext cx="293370" cy="302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4660" y="3750310"/>
            <a:ext cx="1727200" cy="1679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true">
            <a:off x="450850" y="2188845"/>
            <a:ext cx="1171575" cy="1588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15795" y="2155825"/>
            <a:ext cx="255905" cy="15963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092835" y="4385310"/>
            <a:ext cx="537210" cy="340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33015" y="1698625"/>
            <a:ext cx="6613525" cy="4182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true">
            <a:off x="1630680" y="1691005"/>
            <a:ext cx="904875" cy="27063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28775" y="4728845"/>
            <a:ext cx="915035" cy="811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1841</Words>
  <Application>WPS Presentation</Application>
  <PresentationFormat>Widescreen</PresentationFormat>
  <Paragraphs>259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SimSun</vt:lpstr>
      <vt:lpstr>Wingdings</vt:lpstr>
      <vt:lpstr>Courier New</vt:lpstr>
      <vt:lpstr>DejaVu Sans</vt:lpstr>
      <vt:lpstr>Nimbus Roman No9 L</vt:lpstr>
      <vt:lpstr>微软雅黑</vt:lpstr>
      <vt:lpstr>Droid Sans Fallback</vt:lpstr>
      <vt:lpstr>Arial Unicode MS</vt:lpstr>
      <vt:lpstr>Calibri</vt:lpstr>
      <vt:lpstr>Standard Symbols PS</vt:lpstr>
      <vt:lpstr>Office Theme</vt:lpstr>
      <vt:lpstr>Project Shema</vt:lpstr>
      <vt:lpstr>Exploring English Tanakh</vt:lpstr>
      <vt:lpstr>Pipeline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Exploring Hebrew &amp; English</vt:lpstr>
      <vt:lpstr>PowerPoint 演示文稿</vt:lpstr>
      <vt:lpstr>PowerPoint 演示文稿</vt:lpstr>
      <vt:lpstr>PowerPoint 演示文稿</vt:lpstr>
      <vt:lpstr>PowerPoint 演示文稿</vt:lpstr>
      <vt:lpstr>Model Building</vt:lpstr>
      <vt:lpstr>First Model = BAD</vt:lpstr>
      <vt:lpstr>Switched</vt:lpstr>
      <vt:lpstr>Translation Model</vt:lpstr>
      <vt:lpstr>Model Selection</vt:lpstr>
      <vt:lpstr>Model Selection</vt:lpstr>
      <vt:lpstr>Model Selection</vt:lpstr>
      <vt:lpstr>Model STILL bad &gt;=(</vt:lpstr>
      <vt:lpstr>Model Selection</vt:lpstr>
      <vt:lpstr>Model Selection</vt:lpstr>
      <vt:lpstr>Model Selection</vt:lpstr>
      <vt:lpstr>Model Selection</vt:lpstr>
      <vt:lpstr>Model Selection</vt:lpstr>
      <vt:lpstr>Lets Translate!</vt:lpstr>
      <vt:lpstr>Further Development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Cosme</dc:creator>
  <cp:lastModifiedBy>jcosme</cp:lastModifiedBy>
  <cp:revision>1224</cp:revision>
  <dcterms:created xsi:type="dcterms:W3CDTF">2020-11-16T18:31:26Z</dcterms:created>
  <dcterms:modified xsi:type="dcterms:W3CDTF">2020-11-16T18:31:26Z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0x010100E5596F57B4505F4DA67E7017E30C04F4</vt:lpwstr>
  </property>
  <property fmtid="{D5CDD505-2E9C-101B-9397-08002B2CF9AE}" pid="3" name="KSOProductBuildVer">
    <vt:lpwstr>1033-11.1.0.9719</vt:lpwstr>
  </property>
</Properties>
</file>